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66" r:id="rId4"/>
    <p:sldId id="295" r:id="rId5"/>
    <p:sldId id="296" r:id="rId6"/>
    <p:sldId id="299" r:id="rId7"/>
    <p:sldId id="297" r:id="rId8"/>
    <p:sldId id="306" r:id="rId9"/>
    <p:sldId id="314" r:id="rId10"/>
    <p:sldId id="307" r:id="rId11"/>
    <p:sldId id="308" r:id="rId12"/>
    <p:sldId id="309" r:id="rId13"/>
    <p:sldId id="302" r:id="rId14"/>
    <p:sldId id="303" r:id="rId15"/>
    <p:sldId id="300" r:id="rId16"/>
    <p:sldId id="301" r:id="rId17"/>
    <p:sldId id="290" r:id="rId18"/>
    <p:sldId id="316" r:id="rId19"/>
    <p:sldId id="270" r:id="rId20"/>
    <p:sldId id="317" r:id="rId21"/>
    <p:sldId id="289" r:id="rId22"/>
    <p:sldId id="263" r:id="rId23"/>
    <p:sldId id="288" r:id="rId24"/>
    <p:sldId id="313" r:id="rId25"/>
    <p:sldId id="268" r:id="rId26"/>
  </p:sldIdLst>
  <p:sldSz cx="12192000" cy="6858000"/>
  <p:notesSz cx="6797675" cy="9926638"/>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8D"/>
    <a:srgbClr val="5B9BD5"/>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7" autoAdjust="0"/>
    <p:restoredTop sz="82585" autoAdjust="0"/>
  </p:normalViewPr>
  <p:slideViewPr>
    <p:cSldViewPr snapToGrid="0">
      <p:cViewPr>
        <p:scale>
          <a:sx n="50" d="100"/>
          <a:sy n="50" d="100"/>
        </p:scale>
        <p:origin x="684" y="17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Book2"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Book2"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1.3285024154589372E-2"/>
          <c:y val="2.7891513393117406E-2"/>
          <c:w val="0.97342995169082125"/>
          <c:h val="0.59283062324455171"/>
        </c:manualLayout>
      </c:layout>
      <c:barChart>
        <c:barDir val="col"/>
        <c:grouping val="clustered"/>
        <c:varyColors val="0"/>
        <c:ser>
          <c:idx val="0"/>
          <c:order val="0"/>
          <c:tx>
            <c:strRef>
              <c:f>Sheet1!$B$1</c:f>
              <c:strCache>
                <c:ptCount val="1"/>
                <c:pt idx="0">
                  <c:v>Profissionais de Auditoria Interna</c:v>
                </c:pt>
              </c:strCache>
            </c:strRef>
          </c:tx>
          <c:spPr>
            <a:solidFill>
              <a:srgbClr val="00338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mn-lt"/>
                    <a:ea typeface="+mn-ea"/>
                    <a:cs typeface="+mn-cs"/>
                  </a:defRPr>
                </a:pPr>
                <a:endParaRPr lang="pt-BR"/>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Revela riscos existentes e emergentes</c:v>
                </c:pt>
                <c:pt idx="1">
                  <c:v>Aumento potencial da receita, redução de custo e/ou CAPEX mais inteligentes</c:v>
                </c:pt>
                <c:pt idx="2">
                  <c:v>Feedback de compliance / conformidade</c:v>
                </c:pt>
                <c:pt idx="3">
                  <c:v>Feedback operacional</c:v>
                </c:pt>
              </c:strCache>
            </c:strRef>
          </c:cat>
          <c:val>
            <c:numRef>
              <c:f>Sheet1!$B$2:$B$5</c:f>
              <c:numCache>
                <c:formatCode>0%</c:formatCode>
                <c:ptCount val="4"/>
                <c:pt idx="0">
                  <c:v>0.6</c:v>
                </c:pt>
                <c:pt idx="1">
                  <c:v>0.46</c:v>
                </c:pt>
                <c:pt idx="2">
                  <c:v>0.55000000000000004</c:v>
                </c:pt>
                <c:pt idx="3">
                  <c:v>0.46</c:v>
                </c:pt>
              </c:numCache>
            </c:numRef>
          </c:val>
          <c:extLst>
            <c:ext xmlns:c16="http://schemas.microsoft.com/office/drawing/2014/chart" uri="{C3380CC4-5D6E-409C-BE32-E72D297353CC}">
              <c16:uniqueId val="{00000000-14D6-4C61-B4AF-B93B99107E5F}"/>
            </c:ext>
          </c:extLst>
        </c:ser>
        <c:ser>
          <c:idx val="1"/>
          <c:order val="1"/>
          <c:tx>
            <c:strRef>
              <c:f>Sheet1!$C$1</c:f>
              <c:strCache>
                <c:ptCount val="1"/>
                <c:pt idx="0">
                  <c:v>CFOs / Comitês de Auditoria</c:v>
                </c:pt>
              </c:strCache>
            </c:strRef>
          </c:tx>
          <c:spPr>
            <a:solidFill>
              <a:srgbClr val="5B9BD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mn-lt"/>
                    <a:ea typeface="+mn-ea"/>
                    <a:cs typeface="+mn-cs"/>
                  </a:defRPr>
                </a:pPr>
                <a:endParaRPr lang="pt-BR"/>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Revela riscos existentes e emergentes</c:v>
                </c:pt>
                <c:pt idx="1">
                  <c:v>Aumento potencial da receita, redução de custo e/ou CAPEX mais inteligentes</c:v>
                </c:pt>
                <c:pt idx="2">
                  <c:v>Feedback de compliance / conformidade</c:v>
                </c:pt>
                <c:pt idx="3">
                  <c:v>Feedback operacional</c:v>
                </c:pt>
              </c:strCache>
            </c:strRef>
          </c:cat>
          <c:val>
            <c:numRef>
              <c:f>Sheet1!$C$2:$C$5</c:f>
              <c:numCache>
                <c:formatCode>0%</c:formatCode>
                <c:ptCount val="4"/>
                <c:pt idx="0">
                  <c:v>0.46</c:v>
                </c:pt>
                <c:pt idx="1">
                  <c:v>0.82</c:v>
                </c:pt>
                <c:pt idx="2">
                  <c:v>0.78</c:v>
                </c:pt>
                <c:pt idx="3">
                  <c:v>0.45</c:v>
                </c:pt>
              </c:numCache>
            </c:numRef>
          </c:val>
          <c:extLst>
            <c:ext xmlns:c16="http://schemas.microsoft.com/office/drawing/2014/chart" uri="{C3380CC4-5D6E-409C-BE32-E72D297353CC}">
              <c16:uniqueId val="{00000001-14D6-4C61-B4AF-B93B99107E5F}"/>
            </c:ext>
          </c:extLst>
        </c:ser>
        <c:dLbls>
          <c:showLegendKey val="0"/>
          <c:showVal val="1"/>
          <c:showCatName val="0"/>
          <c:showSerName val="0"/>
          <c:showPercent val="0"/>
          <c:showBubbleSize val="0"/>
        </c:dLbls>
        <c:gapWidth val="75"/>
        <c:axId val="423764672"/>
        <c:axId val="423765064"/>
      </c:barChart>
      <c:catAx>
        <c:axId val="423764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pt-BR"/>
          </a:p>
        </c:txPr>
        <c:crossAx val="423765064"/>
        <c:crosses val="autoZero"/>
        <c:auto val="1"/>
        <c:lblAlgn val="ctr"/>
        <c:lblOffset val="100"/>
        <c:noMultiLvlLbl val="0"/>
      </c:catAx>
      <c:valAx>
        <c:axId val="423765064"/>
        <c:scaling>
          <c:orientation val="minMax"/>
        </c:scaling>
        <c:delete val="1"/>
        <c:axPos val="l"/>
        <c:numFmt formatCode="0%" sourceLinked="1"/>
        <c:majorTickMark val="none"/>
        <c:minorTickMark val="none"/>
        <c:tickLblPos val="nextTo"/>
        <c:crossAx val="423764672"/>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pt-BR"/>
        </a:p>
      </c:txPr>
    </c:legend>
    <c:plotVisOnly val="1"/>
    <c:dispBlanksAs val="gap"/>
    <c:showDLblsOverMax val="0"/>
  </c:chart>
  <c:spPr>
    <a:noFill/>
    <a:ln>
      <a:noFill/>
    </a:ln>
    <a:effectLst/>
  </c:spPr>
  <c:txPr>
    <a:bodyPr/>
    <a:lstStyle/>
    <a:p>
      <a:pPr>
        <a:defRPr sz="1600">
          <a:solidFill>
            <a:schemeClr val="tx1"/>
          </a:solidFill>
        </a:defRPr>
      </a:pPr>
      <a:endParaRPr lang="pt-B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3047153697932774"/>
          <c:y val="5.5440240975098885E-2"/>
          <c:w val="0.52903642029640563"/>
          <c:h val="0.7525760175857904"/>
        </c:manualLayout>
      </c:layout>
      <c:barChart>
        <c:barDir val="bar"/>
        <c:grouping val="clustered"/>
        <c:varyColors val="0"/>
        <c:ser>
          <c:idx val="0"/>
          <c:order val="0"/>
          <c:tx>
            <c:strRef>
              <c:f>Sheet1!$B$1</c:f>
              <c:strCache>
                <c:ptCount val="1"/>
                <c:pt idx="0">
                  <c:v>Total</c:v>
                </c:pt>
              </c:strCache>
            </c:strRef>
          </c:tx>
          <c:spPr>
            <a:solidFill>
              <a:srgbClr val="00338D"/>
            </a:solidFill>
            <a:ln w="3175">
              <a:solidFill>
                <a:srgbClr val="FFFFFF"/>
              </a:solidFill>
              <a:prstDash val="solid"/>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Confissão do fraudador</c:v>
                </c:pt>
                <c:pt idx="1">
                  <c:v>Data Analytics focada em fraude</c:v>
                </c:pt>
                <c:pt idx="2">
                  <c:v>Auditoria Externa</c:v>
                </c:pt>
                <c:pt idx="3">
                  <c:v>Outros controles internos</c:v>
                </c:pt>
                <c:pt idx="4">
                  <c:v>Suspeita de superiores</c:v>
                </c:pt>
              </c:strCache>
            </c:strRef>
          </c:cat>
          <c:val>
            <c:numRef>
              <c:f>Sheet1!$B$2:$B$6</c:f>
              <c:numCache>
                <c:formatCode>0%</c:formatCode>
                <c:ptCount val="5"/>
                <c:pt idx="0">
                  <c:v>0.03</c:v>
                </c:pt>
                <c:pt idx="1">
                  <c:v>0.03</c:v>
                </c:pt>
                <c:pt idx="2">
                  <c:v>0.06</c:v>
                </c:pt>
                <c:pt idx="3">
                  <c:v>7.0000000000000007E-2</c:v>
                </c:pt>
                <c:pt idx="4">
                  <c:v>0.1</c:v>
                </c:pt>
              </c:numCache>
            </c:numRef>
          </c:val>
          <c:extLst>
            <c:ext xmlns:c16="http://schemas.microsoft.com/office/drawing/2014/chart" uri="{C3380CC4-5D6E-409C-BE32-E72D297353CC}">
              <c16:uniqueId val="{00000000-2732-4E07-B5B5-5B68455A7B2A}"/>
            </c:ext>
          </c:extLst>
        </c:ser>
        <c:ser>
          <c:idx val="1"/>
          <c:order val="1"/>
          <c:tx>
            <c:strRef>
              <c:f>Sheet1!$C$1</c:f>
              <c:strCache>
                <c:ptCount val="1"/>
                <c:pt idx="0">
                  <c:v>Fraudadores agindo sozinho</c:v>
                </c:pt>
              </c:strCache>
            </c:strRef>
          </c:tx>
          <c:spPr>
            <a:solidFill>
              <a:srgbClr val="0091DA"/>
            </a:solidFill>
            <a:ln w="3175">
              <a:solidFill>
                <a:srgbClr val="FFFFFF"/>
              </a:solidFill>
              <a:prstDash val="solid"/>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Confissão do fraudador</c:v>
                </c:pt>
                <c:pt idx="1">
                  <c:v>Data Analytics focada em fraude</c:v>
                </c:pt>
                <c:pt idx="2">
                  <c:v>Auditoria Externa</c:v>
                </c:pt>
                <c:pt idx="3">
                  <c:v>Outros controles internos</c:v>
                </c:pt>
                <c:pt idx="4">
                  <c:v>Suspeita de superiores</c:v>
                </c:pt>
              </c:strCache>
            </c:strRef>
          </c:cat>
          <c:val>
            <c:numRef>
              <c:f>Sheet1!$C$2:$C$6</c:f>
              <c:numCache>
                <c:formatCode>0%</c:formatCode>
                <c:ptCount val="5"/>
                <c:pt idx="0">
                  <c:v>0.04</c:v>
                </c:pt>
                <c:pt idx="1">
                  <c:v>0.03</c:v>
                </c:pt>
                <c:pt idx="2">
                  <c:v>0.06</c:v>
                </c:pt>
                <c:pt idx="3">
                  <c:v>0.08</c:v>
                </c:pt>
                <c:pt idx="4">
                  <c:v>0.11</c:v>
                </c:pt>
              </c:numCache>
            </c:numRef>
          </c:val>
          <c:extLst>
            <c:ext xmlns:c16="http://schemas.microsoft.com/office/drawing/2014/chart" uri="{C3380CC4-5D6E-409C-BE32-E72D297353CC}">
              <c16:uniqueId val="{00000001-2732-4E07-B5B5-5B68455A7B2A}"/>
            </c:ext>
          </c:extLst>
        </c:ser>
        <c:ser>
          <c:idx val="2"/>
          <c:order val="2"/>
          <c:tx>
            <c:strRef>
              <c:f>Sheet1!$D$1</c:f>
              <c:strCache>
                <c:ptCount val="1"/>
                <c:pt idx="0">
                  <c:v>Fraudadores agindo em conjunto</c:v>
                </c:pt>
              </c:strCache>
            </c:strRef>
          </c:tx>
          <c:spPr>
            <a:solidFill>
              <a:srgbClr val="6D2077"/>
            </a:solidFill>
            <a:ln w="3175">
              <a:solidFill>
                <a:srgbClr val="FFFFFF"/>
              </a:solidFill>
              <a:prstDash val="solid"/>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Confissão do fraudador</c:v>
                </c:pt>
                <c:pt idx="1">
                  <c:v>Data Analytics focada em fraude</c:v>
                </c:pt>
                <c:pt idx="2">
                  <c:v>Auditoria Externa</c:v>
                </c:pt>
                <c:pt idx="3">
                  <c:v>Outros controles internos</c:v>
                </c:pt>
                <c:pt idx="4">
                  <c:v>Suspeita de superiores</c:v>
                </c:pt>
              </c:strCache>
            </c:strRef>
          </c:cat>
          <c:val>
            <c:numRef>
              <c:f>Sheet1!$D$2:$D$6</c:f>
              <c:numCache>
                <c:formatCode>0%</c:formatCode>
                <c:ptCount val="5"/>
                <c:pt idx="0">
                  <c:v>0.02</c:v>
                </c:pt>
                <c:pt idx="1">
                  <c:v>0.02</c:v>
                </c:pt>
                <c:pt idx="2">
                  <c:v>7.0000000000000007E-2</c:v>
                </c:pt>
                <c:pt idx="3">
                  <c:v>0.06</c:v>
                </c:pt>
                <c:pt idx="4">
                  <c:v>0.09</c:v>
                </c:pt>
              </c:numCache>
            </c:numRef>
          </c:val>
          <c:extLst>
            <c:ext xmlns:c16="http://schemas.microsoft.com/office/drawing/2014/chart" uri="{C3380CC4-5D6E-409C-BE32-E72D297353CC}">
              <c16:uniqueId val="{00000002-2732-4E07-B5B5-5B68455A7B2A}"/>
            </c:ext>
          </c:extLst>
        </c:ser>
        <c:dLbls>
          <c:dLblPos val="outEnd"/>
          <c:showLegendKey val="0"/>
          <c:showVal val="1"/>
          <c:showCatName val="0"/>
          <c:showSerName val="0"/>
          <c:showPercent val="0"/>
          <c:showBubbleSize val="0"/>
        </c:dLbls>
        <c:gapWidth val="40"/>
        <c:axId val="275424704"/>
        <c:axId val="275427448"/>
      </c:barChart>
      <c:catAx>
        <c:axId val="275424704"/>
        <c:scaling>
          <c:orientation val="minMax"/>
        </c:scaling>
        <c:delete val="0"/>
        <c:axPos val="l"/>
        <c:numFmt formatCode="General" sourceLinked="1"/>
        <c:majorTickMark val="out"/>
        <c:minorTickMark val="none"/>
        <c:tickLblPos val="low"/>
        <c:spPr>
          <a:ln w="3175">
            <a:solidFill>
              <a:srgbClr val="000000"/>
            </a:solidFill>
            <a:prstDash val="solid"/>
          </a:ln>
        </c:spPr>
        <c:crossAx val="275427448"/>
        <c:crosses val="autoZero"/>
        <c:auto val="1"/>
        <c:lblAlgn val="ctr"/>
        <c:lblOffset val="100"/>
        <c:noMultiLvlLbl val="0"/>
      </c:catAx>
      <c:valAx>
        <c:axId val="275427448"/>
        <c:scaling>
          <c:orientation val="minMax"/>
        </c:scaling>
        <c:delete val="1"/>
        <c:axPos val="b"/>
        <c:numFmt formatCode="0%" sourceLinked="1"/>
        <c:majorTickMark val="out"/>
        <c:minorTickMark val="none"/>
        <c:tickLblPos val="nextTo"/>
        <c:crossAx val="275424704"/>
        <c:crosses val="autoZero"/>
        <c:crossBetween val="between"/>
      </c:valAx>
      <c:spPr>
        <a:noFill/>
        <a:ln w="25400">
          <a:noFill/>
        </a:ln>
      </c:spPr>
    </c:plotArea>
    <c:plotVisOnly val="1"/>
    <c:dispBlanksAs val="gap"/>
    <c:showDLblsOverMax val="0"/>
  </c:chart>
  <c:spPr>
    <a:noFill/>
    <a:ln w="6350">
      <a:noFill/>
    </a:ln>
  </c:spPr>
  <c:txPr>
    <a:bodyPr/>
    <a:lstStyle/>
    <a:p>
      <a:pPr>
        <a:defRPr sz="1800" b="0" i="0">
          <a:solidFill>
            <a:srgbClr val="000000"/>
          </a:solidFill>
          <a:latin typeface="+mj-lt"/>
          <a:ea typeface="Arial"/>
          <a:cs typeface="Arial"/>
        </a:defRPr>
      </a:pPr>
      <a:endParaRPr lang="pt-B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674915635545558"/>
          <c:y val="4.1348943439102212E-2"/>
          <c:w val="0.52903642029640563"/>
          <c:h val="0.76666741394261884"/>
        </c:manualLayout>
      </c:layout>
      <c:barChart>
        <c:barDir val="bar"/>
        <c:grouping val="clustered"/>
        <c:varyColors val="0"/>
        <c:ser>
          <c:idx val="0"/>
          <c:order val="0"/>
          <c:tx>
            <c:strRef>
              <c:f>Sheet1!$B$1</c:f>
              <c:strCache>
                <c:ptCount val="1"/>
                <c:pt idx="0">
                  <c:v>Total</c:v>
                </c:pt>
              </c:strCache>
            </c:strRef>
          </c:tx>
          <c:spPr>
            <a:solidFill>
              <a:srgbClr val="00338D"/>
            </a:solidFill>
            <a:ln w="3175">
              <a:solidFill>
                <a:srgbClr val="FFFFFF"/>
              </a:solidFill>
              <a:prstDash val="solid"/>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Sheet1!$A$7:$A$11</c:f>
              <c:strCache>
                <c:ptCount val="5"/>
                <c:pt idx="0">
                  <c:v>Acidental</c:v>
                </c:pt>
                <c:pt idx="1">
                  <c:v>Auditoria Interna</c:v>
                </c:pt>
                <c:pt idx="2">
                  <c:v>Canal de denúncias</c:v>
                </c:pt>
                <c:pt idx="3">
                  <c:v>Revisão gerencial</c:v>
                </c:pt>
                <c:pt idx="4">
                  <c:v>Comunicação fora dos canais de denúncia</c:v>
                </c:pt>
              </c:strCache>
            </c:strRef>
          </c:cat>
          <c:val>
            <c:numRef>
              <c:f>Sheet1!$B$7:$B$11</c:f>
              <c:numCache>
                <c:formatCode>0%</c:formatCode>
                <c:ptCount val="5"/>
                <c:pt idx="0">
                  <c:v>0.14000000000000001</c:v>
                </c:pt>
                <c:pt idx="1">
                  <c:v>0.14000000000000001</c:v>
                </c:pt>
                <c:pt idx="2">
                  <c:v>0.2</c:v>
                </c:pt>
                <c:pt idx="3">
                  <c:v>0.22</c:v>
                </c:pt>
                <c:pt idx="4">
                  <c:v>0.24</c:v>
                </c:pt>
              </c:numCache>
            </c:numRef>
          </c:val>
          <c:extLst>
            <c:ext xmlns:c16="http://schemas.microsoft.com/office/drawing/2014/chart" uri="{C3380CC4-5D6E-409C-BE32-E72D297353CC}">
              <c16:uniqueId val="{00000000-A38C-4297-9699-17CC18EF5AA6}"/>
            </c:ext>
          </c:extLst>
        </c:ser>
        <c:ser>
          <c:idx val="1"/>
          <c:order val="1"/>
          <c:tx>
            <c:strRef>
              <c:f>Sheet1!$C$1</c:f>
              <c:strCache>
                <c:ptCount val="1"/>
                <c:pt idx="0">
                  <c:v>Fraudadores agindo sozinho</c:v>
                </c:pt>
              </c:strCache>
            </c:strRef>
          </c:tx>
          <c:spPr>
            <a:solidFill>
              <a:srgbClr val="0091DA"/>
            </a:solidFill>
            <a:ln w="3175">
              <a:solidFill>
                <a:srgbClr val="FFFFFF"/>
              </a:solidFill>
              <a:prstDash val="solid"/>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Sheet1!$A$7:$A$11</c:f>
              <c:strCache>
                <c:ptCount val="5"/>
                <c:pt idx="0">
                  <c:v>Acidental</c:v>
                </c:pt>
                <c:pt idx="1">
                  <c:v>Auditoria Interna</c:v>
                </c:pt>
                <c:pt idx="2">
                  <c:v>Canal de denúncias</c:v>
                </c:pt>
                <c:pt idx="3">
                  <c:v>Revisão gerencial</c:v>
                </c:pt>
                <c:pt idx="4">
                  <c:v>Comunicação fora dos canais de denúncia</c:v>
                </c:pt>
              </c:strCache>
            </c:strRef>
          </c:cat>
          <c:val>
            <c:numRef>
              <c:f>Sheet1!$C$7:$C$11</c:f>
              <c:numCache>
                <c:formatCode>0%</c:formatCode>
                <c:ptCount val="5"/>
                <c:pt idx="0">
                  <c:v>0.2</c:v>
                </c:pt>
                <c:pt idx="1">
                  <c:v>0.18</c:v>
                </c:pt>
                <c:pt idx="2">
                  <c:v>0.16</c:v>
                </c:pt>
                <c:pt idx="3">
                  <c:v>0.25</c:v>
                </c:pt>
                <c:pt idx="4">
                  <c:v>0.16</c:v>
                </c:pt>
              </c:numCache>
            </c:numRef>
          </c:val>
          <c:extLst>
            <c:ext xmlns:c16="http://schemas.microsoft.com/office/drawing/2014/chart" uri="{C3380CC4-5D6E-409C-BE32-E72D297353CC}">
              <c16:uniqueId val="{00000001-A38C-4297-9699-17CC18EF5AA6}"/>
            </c:ext>
          </c:extLst>
        </c:ser>
        <c:ser>
          <c:idx val="2"/>
          <c:order val="2"/>
          <c:tx>
            <c:strRef>
              <c:f>Sheet1!$D$1</c:f>
              <c:strCache>
                <c:ptCount val="1"/>
                <c:pt idx="0">
                  <c:v>Fraudadores agindo em conjunto</c:v>
                </c:pt>
              </c:strCache>
            </c:strRef>
          </c:tx>
          <c:spPr>
            <a:solidFill>
              <a:srgbClr val="6D2077"/>
            </a:solidFill>
            <a:ln w="3175">
              <a:solidFill>
                <a:srgbClr val="FFFFFF"/>
              </a:solidFill>
              <a:prstDash val="solid"/>
            </a:ln>
          </c:spPr>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Sheet1!$A$7:$A$11</c:f>
              <c:strCache>
                <c:ptCount val="5"/>
                <c:pt idx="0">
                  <c:v>Acidental</c:v>
                </c:pt>
                <c:pt idx="1">
                  <c:v>Auditoria Interna</c:v>
                </c:pt>
                <c:pt idx="2">
                  <c:v>Canal de denúncias</c:v>
                </c:pt>
                <c:pt idx="3">
                  <c:v>Revisão gerencial</c:v>
                </c:pt>
                <c:pt idx="4">
                  <c:v>Comunicação fora dos canais de denúncia</c:v>
                </c:pt>
              </c:strCache>
            </c:strRef>
          </c:cat>
          <c:val>
            <c:numRef>
              <c:f>Sheet1!$D$7:$D$11</c:f>
              <c:numCache>
                <c:formatCode>0%</c:formatCode>
                <c:ptCount val="5"/>
                <c:pt idx="0">
                  <c:v>0.11</c:v>
                </c:pt>
                <c:pt idx="1">
                  <c:v>0.13</c:v>
                </c:pt>
                <c:pt idx="2">
                  <c:v>0.22</c:v>
                </c:pt>
                <c:pt idx="3">
                  <c:v>0.21</c:v>
                </c:pt>
                <c:pt idx="4">
                  <c:v>0.31</c:v>
                </c:pt>
              </c:numCache>
            </c:numRef>
          </c:val>
          <c:extLst>
            <c:ext xmlns:c16="http://schemas.microsoft.com/office/drawing/2014/chart" uri="{C3380CC4-5D6E-409C-BE32-E72D297353CC}">
              <c16:uniqueId val="{00000002-A38C-4297-9699-17CC18EF5AA6}"/>
            </c:ext>
          </c:extLst>
        </c:ser>
        <c:dLbls>
          <c:dLblPos val="outEnd"/>
          <c:showLegendKey val="0"/>
          <c:showVal val="1"/>
          <c:showCatName val="0"/>
          <c:showSerName val="0"/>
          <c:showPercent val="0"/>
          <c:showBubbleSize val="0"/>
        </c:dLbls>
        <c:gapWidth val="40"/>
        <c:axId val="275427840"/>
        <c:axId val="275423920"/>
      </c:barChart>
      <c:catAx>
        <c:axId val="275427840"/>
        <c:scaling>
          <c:orientation val="minMax"/>
        </c:scaling>
        <c:delete val="0"/>
        <c:axPos val="l"/>
        <c:numFmt formatCode="General" sourceLinked="1"/>
        <c:majorTickMark val="out"/>
        <c:minorTickMark val="none"/>
        <c:tickLblPos val="low"/>
        <c:spPr>
          <a:ln w="3175">
            <a:solidFill>
              <a:srgbClr val="000000"/>
            </a:solidFill>
            <a:prstDash val="solid"/>
          </a:ln>
        </c:spPr>
        <c:crossAx val="275423920"/>
        <c:crosses val="autoZero"/>
        <c:auto val="1"/>
        <c:lblAlgn val="ctr"/>
        <c:lblOffset val="100"/>
        <c:noMultiLvlLbl val="0"/>
      </c:catAx>
      <c:valAx>
        <c:axId val="275423920"/>
        <c:scaling>
          <c:orientation val="minMax"/>
        </c:scaling>
        <c:delete val="1"/>
        <c:axPos val="b"/>
        <c:numFmt formatCode="0%" sourceLinked="1"/>
        <c:majorTickMark val="out"/>
        <c:minorTickMark val="none"/>
        <c:tickLblPos val="nextTo"/>
        <c:crossAx val="275427840"/>
        <c:crosses val="autoZero"/>
        <c:crossBetween val="between"/>
      </c:valAx>
      <c:spPr>
        <a:noFill/>
        <a:ln w="25400">
          <a:noFill/>
        </a:ln>
      </c:spPr>
    </c:plotArea>
    <c:legend>
      <c:legendPos val="b"/>
      <c:layout>
        <c:manualLayout>
          <c:xMode val="edge"/>
          <c:yMode val="edge"/>
          <c:x val="0"/>
          <c:y val="0.8443461206216526"/>
          <c:w val="1"/>
          <c:h val="0.15363288204151321"/>
        </c:manualLayout>
      </c:layout>
      <c:overlay val="0"/>
      <c:spPr>
        <a:noFill/>
        <a:ln w="25400">
          <a:noFill/>
        </a:ln>
      </c:spPr>
    </c:legend>
    <c:plotVisOnly val="1"/>
    <c:dispBlanksAs val="gap"/>
    <c:showDLblsOverMax val="0"/>
  </c:chart>
  <c:spPr>
    <a:noFill/>
    <a:ln w="6350">
      <a:noFill/>
    </a:ln>
  </c:spPr>
  <c:txPr>
    <a:bodyPr/>
    <a:lstStyle/>
    <a:p>
      <a:pPr>
        <a:defRPr sz="1800" b="0" i="0">
          <a:solidFill>
            <a:srgbClr val="000000"/>
          </a:solidFill>
          <a:latin typeface="+mj-lt"/>
          <a:ea typeface="Arial"/>
          <a:cs typeface="Arial"/>
        </a:defRPr>
      </a:pPr>
      <a:endParaRPr lang="pt-BR"/>
    </a:p>
  </c:txPr>
  <c:externalData r:id="rId1">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image" Target="../media/image12.png"/><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image" Target="../media/image12.png"/><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9D5460-0948-496A-A637-71554F9B9295}" type="doc">
      <dgm:prSet loTypeId="urn:microsoft.com/office/officeart/2008/layout/HexagonCluster" loCatId="picture" qsTypeId="urn:microsoft.com/office/officeart/2005/8/quickstyle/simple1" qsCatId="simple" csTypeId="urn:microsoft.com/office/officeart/2005/8/colors/accent1_2" csCatId="accent1" phldr="1"/>
      <dgm:spPr/>
      <dgm:t>
        <a:bodyPr/>
        <a:lstStyle/>
        <a:p>
          <a:endParaRPr lang="pt-BR"/>
        </a:p>
      </dgm:t>
    </dgm:pt>
    <dgm:pt modelId="{F61C7272-6AB1-4F39-A07F-BC472FDDF849}">
      <dgm:prSet custT="1"/>
      <dgm:spPr/>
      <dgm:t>
        <a:bodyPr/>
        <a:lstStyle/>
        <a:p>
          <a:pPr rtl="0"/>
          <a:r>
            <a:rPr lang="en-US" sz="1400" dirty="0" err="1"/>
            <a:t>Asseguração</a:t>
          </a:r>
          <a:r>
            <a:rPr lang="en-US" sz="1400" dirty="0"/>
            <a:t> </a:t>
          </a:r>
          <a:r>
            <a:rPr lang="en-US" sz="1400" dirty="0" err="1"/>
            <a:t>Integrada</a:t>
          </a:r>
          <a:endParaRPr lang="pt-BR" sz="1400" dirty="0"/>
        </a:p>
      </dgm:t>
    </dgm:pt>
    <dgm:pt modelId="{EBD53420-4033-4766-B4B2-E94FDD0DDA1B}" type="parTrans" cxnId="{0264C987-487B-4134-996E-F90BD0222A74}">
      <dgm:prSet/>
      <dgm:spPr/>
      <dgm:t>
        <a:bodyPr/>
        <a:lstStyle/>
        <a:p>
          <a:endParaRPr lang="pt-BR" sz="3200"/>
        </a:p>
      </dgm:t>
    </dgm:pt>
    <dgm:pt modelId="{05C69596-458E-4AC4-9FF7-6DAB52C12F85}" type="sibTrans" cxnId="{0264C987-487B-4134-996E-F90BD0222A74}">
      <dgm:prSet/>
      <dgm:spPr>
        <a:blipFill rotWithShape="1">
          <a:blip xmlns:r="http://schemas.openxmlformats.org/officeDocument/2006/relationships" r:embed="rId1" cstate="screen">
            <a:extLst>
              <a:ext uri="{28A0092B-C50C-407E-A947-70E740481C1C}">
                <a14:useLocalDpi xmlns:a14="http://schemas.microsoft.com/office/drawing/2010/main"/>
              </a:ext>
            </a:extLst>
          </a:blip>
          <a:stretch>
            <a:fillRect/>
          </a:stretch>
        </a:blipFill>
      </dgm:spPr>
      <dgm:t>
        <a:bodyPr/>
        <a:lstStyle/>
        <a:p>
          <a:endParaRPr lang="pt-BR" sz="3200"/>
        </a:p>
      </dgm:t>
    </dgm:pt>
    <dgm:pt modelId="{3D057EFE-9A6C-4ECB-A134-AEE2FF5DD0B0}">
      <dgm:prSet custT="1"/>
      <dgm:spPr/>
      <dgm:t>
        <a:bodyPr/>
        <a:lstStyle/>
        <a:p>
          <a:pPr rtl="0"/>
          <a:r>
            <a:rPr lang="pt-BR" sz="1400" dirty="0"/>
            <a:t>Cyber-</a:t>
          </a:r>
          <a:r>
            <a:rPr lang="pt-BR" sz="1400" dirty="0" err="1"/>
            <a:t>security</a:t>
          </a:r>
          <a:endParaRPr lang="pt-BR" sz="1400" dirty="0"/>
        </a:p>
      </dgm:t>
    </dgm:pt>
    <dgm:pt modelId="{C756F77C-E8AF-4100-AA80-8B973127D437}" type="parTrans" cxnId="{8231F634-B172-4654-A377-31C037B64C61}">
      <dgm:prSet/>
      <dgm:spPr/>
      <dgm:t>
        <a:bodyPr/>
        <a:lstStyle/>
        <a:p>
          <a:endParaRPr lang="pt-BR" sz="3200"/>
        </a:p>
      </dgm:t>
    </dgm:pt>
    <dgm:pt modelId="{C3157741-2053-4680-B991-F65DD034C1DD}" type="sibTrans" cxnId="{8231F634-B172-4654-A377-31C037B64C61}">
      <dgm:prSet/>
      <dgm:spPr>
        <a:blipFill rotWithShape="1">
          <a:blip xmlns:r="http://schemas.openxmlformats.org/officeDocument/2006/relationships" r:embed="rId2" cstate="screen">
            <a:extLst>
              <a:ext uri="{28A0092B-C50C-407E-A947-70E740481C1C}">
                <a14:useLocalDpi xmlns:a14="http://schemas.microsoft.com/office/drawing/2010/main"/>
              </a:ext>
            </a:extLst>
          </a:blip>
          <a:stretch>
            <a:fillRect/>
          </a:stretch>
        </a:blipFill>
      </dgm:spPr>
      <dgm:t>
        <a:bodyPr/>
        <a:lstStyle/>
        <a:p>
          <a:endParaRPr lang="pt-BR" sz="3200"/>
        </a:p>
      </dgm:t>
    </dgm:pt>
    <dgm:pt modelId="{FA6473AA-84D1-4F63-872B-486C4DE286E3}">
      <dgm:prSet custT="1"/>
      <dgm:spPr/>
      <dgm:t>
        <a:bodyPr/>
        <a:lstStyle/>
        <a:p>
          <a:pPr rtl="0"/>
          <a:r>
            <a:rPr lang="en-US" sz="1400" dirty="0" err="1"/>
            <a:t>Tecnologias</a:t>
          </a:r>
          <a:r>
            <a:rPr lang="en-US" sz="1400" dirty="0"/>
            <a:t> </a:t>
          </a:r>
          <a:r>
            <a:rPr lang="en-US" sz="1400" dirty="0" err="1"/>
            <a:t>emergentes</a:t>
          </a:r>
          <a:endParaRPr lang="pt-BR" sz="1400" dirty="0"/>
        </a:p>
      </dgm:t>
    </dgm:pt>
    <dgm:pt modelId="{6B6628F7-69ED-4FEC-8B2E-FD07CA003442}" type="parTrans" cxnId="{4FEC20BF-3560-4DBD-BECA-2CF07FEDCA7A}">
      <dgm:prSet/>
      <dgm:spPr/>
      <dgm:t>
        <a:bodyPr/>
        <a:lstStyle/>
        <a:p>
          <a:endParaRPr lang="pt-BR" sz="3200"/>
        </a:p>
      </dgm:t>
    </dgm:pt>
    <dgm:pt modelId="{5CA0D112-5449-49CF-81FE-F46D7E752A02}" type="sibTrans" cxnId="{4FEC20BF-3560-4DBD-BECA-2CF07FEDCA7A}">
      <dgm:prSet/>
      <dgm:spPr>
        <a:blipFill rotWithShape="1">
          <a:blip xmlns:r="http://schemas.openxmlformats.org/officeDocument/2006/relationships" r:embed="rId3" cstate="screen">
            <a:extLst>
              <a:ext uri="{28A0092B-C50C-407E-A947-70E740481C1C}">
                <a14:useLocalDpi xmlns:a14="http://schemas.microsoft.com/office/drawing/2010/main"/>
              </a:ext>
            </a:extLst>
          </a:blip>
          <a:stretch>
            <a:fillRect/>
          </a:stretch>
        </a:blipFill>
      </dgm:spPr>
      <dgm:t>
        <a:bodyPr/>
        <a:lstStyle/>
        <a:p>
          <a:endParaRPr lang="pt-BR" sz="3200"/>
        </a:p>
      </dgm:t>
    </dgm:pt>
    <dgm:pt modelId="{27D91420-158A-4D06-AF77-902C6D8C916E}">
      <dgm:prSet custT="1"/>
      <dgm:spPr/>
      <dgm:t>
        <a:bodyPr/>
        <a:lstStyle/>
        <a:p>
          <a:pPr rtl="0"/>
          <a:r>
            <a:rPr lang="en-US" sz="1400" dirty="0" err="1"/>
            <a:t>Alinhamento</a:t>
          </a:r>
          <a:r>
            <a:rPr lang="en-US" sz="1400" dirty="0"/>
            <a:t> </a:t>
          </a:r>
          <a:r>
            <a:rPr lang="en-US" sz="1400" dirty="0" err="1"/>
            <a:t>estratégico</a:t>
          </a:r>
          <a:endParaRPr lang="pt-BR" sz="1400" dirty="0"/>
        </a:p>
      </dgm:t>
    </dgm:pt>
    <dgm:pt modelId="{C87BCE4D-6856-4BF8-BCB4-24426D63CCBB}" type="parTrans" cxnId="{CDE8EEDC-9BD5-4A90-8D4B-02FEB545B8E3}">
      <dgm:prSet/>
      <dgm:spPr/>
      <dgm:t>
        <a:bodyPr/>
        <a:lstStyle/>
        <a:p>
          <a:endParaRPr lang="pt-BR" sz="3200"/>
        </a:p>
      </dgm:t>
    </dgm:pt>
    <dgm:pt modelId="{BFAE837D-7C4F-402E-8887-8D809E7E1CDE}" type="sibTrans" cxnId="{CDE8EEDC-9BD5-4A90-8D4B-02FEB545B8E3}">
      <dgm:prSet/>
      <dgm:spPr>
        <a:blipFill rotWithShape="1">
          <a:blip xmlns:r="http://schemas.openxmlformats.org/officeDocument/2006/relationships" r:embed="rId4" cstate="screen">
            <a:extLst>
              <a:ext uri="{28A0092B-C50C-407E-A947-70E740481C1C}">
                <a14:useLocalDpi xmlns:a14="http://schemas.microsoft.com/office/drawing/2010/main"/>
              </a:ext>
            </a:extLst>
          </a:blip>
          <a:stretch>
            <a:fillRect/>
          </a:stretch>
        </a:blipFill>
      </dgm:spPr>
      <dgm:t>
        <a:bodyPr/>
        <a:lstStyle/>
        <a:p>
          <a:endParaRPr lang="pt-BR" sz="3200"/>
        </a:p>
      </dgm:t>
    </dgm:pt>
    <dgm:pt modelId="{8193DBF6-3789-40A3-879D-CFCCCE038248}">
      <dgm:prSet custT="1"/>
      <dgm:spPr/>
      <dgm:t>
        <a:bodyPr/>
        <a:lstStyle/>
        <a:p>
          <a:pPr rtl="0"/>
          <a:r>
            <a:rPr lang="en-US" sz="1400" dirty="0"/>
            <a:t>Compliance </a:t>
          </a:r>
          <a:r>
            <a:rPr lang="en-US" sz="1400" dirty="0" err="1"/>
            <a:t>Regulatório</a:t>
          </a:r>
          <a:endParaRPr lang="pt-BR" sz="1400" dirty="0"/>
        </a:p>
      </dgm:t>
    </dgm:pt>
    <dgm:pt modelId="{96599174-30D1-4FA5-854B-9954FEF0275B}" type="parTrans" cxnId="{EFBA21AD-DC83-4C09-A1D6-E7C3F4385CC9}">
      <dgm:prSet/>
      <dgm:spPr/>
      <dgm:t>
        <a:bodyPr/>
        <a:lstStyle/>
        <a:p>
          <a:endParaRPr lang="pt-BR" sz="3200"/>
        </a:p>
      </dgm:t>
    </dgm:pt>
    <dgm:pt modelId="{D5D87845-5594-4E35-9A6D-F21DA4ED0DE9}" type="sibTrans" cxnId="{EFBA21AD-DC83-4C09-A1D6-E7C3F4385CC9}">
      <dgm:prSet/>
      <dgm:spPr>
        <a:blipFill rotWithShape="1">
          <a:blip xmlns:r="http://schemas.openxmlformats.org/officeDocument/2006/relationships" r:embed="rId5" cstate="screen">
            <a:extLst>
              <a:ext uri="{28A0092B-C50C-407E-A947-70E740481C1C}">
                <a14:useLocalDpi xmlns:a14="http://schemas.microsoft.com/office/drawing/2010/main"/>
              </a:ext>
            </a:extLst>
          </a:blip>
          <a:stretch>
            <a:fillRect/>
          </a:stretch>
        </a:blipFill>
      </dgm:spPr>
      <dgm:t>
        <a:bodyPr/>
        <a:lstStyle/>
        <a:p>
          <a:endParaRPr lang="pt-BR" sz="3200"/>
        </a:p>
      </dgm:t>
    </dgm:pt>
    <dgm:pt modelId="{BD7C41F5-23FA-450D-B331-FC3184682D4E}">
      <dgm:prSet custT="1"/>
      <dgm:spPr/>
      <dgm:t>
        <a:bodyPr/>
        <a:lstStyle/>
        <a:p>
          <a:pPr rtl="0"/>
          <a:r>
            <a:rPr lang="en-US" sz="1400" dirty="0" err="1"/>
            <a:t>Relacion</a:t>
          </a:r>
          <a:r>
            <a:rPr lang="en-US" sz="1400" dirty="0"/>
            <a:t>. com </a:t>
          </a:r>
          <a:r>
            <a:rPr lang="en-US" sz="1400" dirty="0" err="1"/>
            <a:t>terceiros</a:t>
          </a:r>
          <a:endParaRPr lang="pt-BR" sz="1400" dirty="0"/>
        </a:p>
      </dgm:t>
    </dgm:pt>
    <dgm:pt modelId="{9E8989C8-AAD3-47CD-99D3-D564CB661D4B}" type="parTrans" cxnId="{8E0816EB-2F1F-46E7-8149-A99D8032B135}">
      <dgm:prSet/>
      <dgm:spPr/>
      <dgm:t>
        <a:bodyPr/>
        <a:lstStyle/>
        <a:p>
          <a:endParaRPr lang="pt-BR" sz="3200"/>
        </a:p>
      </dgm:t>
    </dgm:pt>
    <dgm:pt modelId="{DA2D95C2-C6C0-49B5-AD50-9E2168DF9652}" type="sibTrans" cxnId="{8E0816EB-2F1F-46E7-8149-A99D8032B135}">
      <dgm:prSet/>
      <dgm:spPr>
        <a:blipFill rotWithShape="1">
          <a:blip xmlns:r="http://schemas.openxmlformats.org/officeDocument/2006/relationships" r:embed="rId6" cstate="screen">
            <a:extLst>
              <a:ext uri="{28A0092B-C50C-407E-A947-70E740481C1C}">
                <a14:useLocalDpi xmlns:a14="http://schemas.microsoft.com/office/drawing/2010/main"/>
              </a:ext>
            </a:extLst>
          </a:blip>
          <a:stretch>
            <a:fillRect/>
          </a:stretch>
        </a:blipFill>
      </dgm:spPr>
      <dgm:t>
        <a:bodyPr/>
        <a:lstStyle/>
        <a:p>
          <a:endParaRPr lang="pt-BR" sz="3200"/>
        </a:p>
      </dgm:t>
    </dgm:pt>
    <dgm:pt modelId="{0F11D816-C96A-4FC7-A878-E0159B5F4472}">
      <dgm:prSet custT="1"/>
      <dgm:spPr/>
      <dgm:t>
        <a:bodyPr/>
        <a:lstStyle/>
        <a:p>
          <a:pPr rtl="0"/>
          <a:r>
            <a:rPr lang="en-US" sz="1400" dirty="0"/>
            <a:t>Data Analytics Auditoria </a:t>
          </a:r>
          <a:r>
            <a:rPr lang="en-US" sz="1400" dirty="0" err="1"/>
            <a:t>Contínua</a:t>
          </a:r>
          <a:endParaRPr lang="pt-BR" sz="1400" dirty="0"/>
        </a:p>
      </dgm:t>
    </dgm:pt>
    <dgm:pt modelId="{29839739-EA7B-43CC-8C50-94AABD50A851}" type="parTrans" cxnId="{5EA330F1-2076-4AB5-A859-6E8D3A764FC4}">
      <dgm:prSet/>
      <dgm:spPr/>
      <dgm:t>
        <a:bodyPr/>
        <a:lstStyle/>
        <a:p>
          <a:endParaRPr lang="pt-BR" sz="3200"/>
        </a:p>
      </dgm:t>
    </dgm:pt>
    <dgm:pt modelId="{0846D7BF-EE74-4FE3-B703-16553DCB9158}" type="sibTrans" cxnId="{5EA330F1-2076-4AB5-A859-6E8D3A764FC4}">
      <dgm:prSet/>
      <dgm:spPr>
        <a:blipFill rotWithShape="1">
          <a:blip xmlns:r="http://schemas.openxmlformats.org/officeDocument/2006/relationships" r:embed="rId7" cstate="screen">
            <a:extLst>
              <a:ext uri="{28A0092B-C50C-407E-A947-70E740481C1C}">
                <a14:useLocalDpi xmlns:a14="http://schemas.microsoft.com/office/drawing/2010/main"/>
              </a:ext>
            </a:extLst>
          </a:blip>
          <a:stretch>
            <a:fillRect/>
          </a:stretch>
        </a:blipFill>
      </dgm:spPr>
      <dgm:t>
        <a:bodyPr/>
        <a:lstStyle/>
        <a:p>
          <a:endParaRPr lang="pt-BR" sz="3200"/>
        </a:p>
      </dgm:t>
    </dgm:pt>
    <dgm:pt modelId="{1C35C5A1-501B-4060-A615-D27944CCBCD1}">
      <dgm:prSet custT="1"/>
      <dgm:spPr/>
      <dgm:t>
        <a:bodyPr/>
        <a:lstStyle/>
        <a:p>
          <a:pPr rtl="0"/>
          <a:r>
            <a:rPr lang="en-US" sz="1400" dirty="0"/>
            <a:t>Anti-</a:t>
          </a:r>
          <a:r>
            <a:rPr lang="en-US" sz="1400" dirty="0" err="1"/>
            <a:t>corrupção</a:t>
          </a:r>
          <a:endParaRPr lang="pt-BR" sz="1400" dirty="0"/>
        </a:p>
      </dgm:t>
    </dgm:pt>
    <dgm:pt modelId="{0795F4DD-975A-4526-9662-FF33293AECA9}" type="parTrans" cxnId="{06BB2F31-8311-4359-8432-4E6D4EFC488C}">
      <dgm:prSet/>
      <dgm:spPr/>
      <dgm:t>
        <a:bodyPr/>
        <a:lstStyle/>
        <a:p>
          <a:endParaRPr lang="pt-BR" sz="3200"/>
        </a:p>
      </dgm:t>
    </dgm:pt>
    <dgm:pt modelId="{3060B6C6-829B-4915-BF13-579161C57837}" type="sibTrans" cxnId="{06BB2F31-8311-4359-8432-4E6D4EFC488C}">
      <dgm:prSet/>
      <dgm:spPr>
        <a:blipFill rotWithShape="1">
          <a:blip xmlns:r="http://schemas.openxmlformats.org/officeDocument/2006/relationships" r:embed="rId8" cstate="screen">
            <a:extLst>
              <a:ext uri="{28A0092B-C50C-407E-A947-70E740481C1C}">
                <a14:useLocalDpi xmlns:a14="http://schemas.microsoft.com/office/drawing/2010/main"/>
              </a:ext>
            </a:extLst>
          </a:blip>
          <a:stretch>
            <a:fillRect/>
          </a:stretch>
        </a:blipFill>
      </dgm:spPr>
      <dgm:t>
        <a:bodyPr/>
        <a:lstStyle/>
        <a:p>
          <a:endParaRPr lang="pt-BR" sz="3200"/>
        </a:p>
      </dgm:t>
    </dgm:pt>
    <dgm:pt modelId="{52BC60FD-F7A0-422B-B787-406EB43C5BFD}">
      <dgm:prSet custT="1"/>
      <dgm:spPr/>
      <dgm:t>
        <a:bodyPr/>
        <a:lstStyle/>
        <a:p>
          <a:pPr rtl="0"/>
          <a:r>
            <a:rPr lang="en-US" sz="1400" dirty="0" err="1"/>
            <a:t>Risco</a:t>
          </a:r>
          <a:r>
            <a:rPr lang="en-US" sz="1400" dirty="0"/>
            <a:t> de performance</a:t>
          </a:r>
          <a:endParaRPr lang="pt-BR" sz="1400" dirty="0"/>
        </a:p>
      </dgm:t>
    </dgm:pt>
    <dgm:pt modelId="{37D0BB8E-819D-4F6C-ADEA-45378B722397}" type="parTrans" cxnId="{BF5C71BF-31B0-4FA2-9750-C11002AC614D}">
      <dgm:prSet/>
      <dgm:spPr/>
      <dgm:t>
        <a:bodyPr/>
        <a:lstStyle/>
        <a:p>
          <a:endParaRPr lang="pt-BR" sz="3200"/>
        </a:p>
      </dgm:t>
    </dgm:pt>
    <dgm:pt modelId="{BE569309-8762-49D0-86CB-6C8477E9BDE8}" type="sibTrans" cxnId="{BF5C71BF-31B0-4FA2-9750-C11002AC614D}">
      <dgm:prSet/>
      <dgm:spPr>
        <a:blipFill rotWithShape="1">
          <a:blip xmlns:r="http://schemas.openxmlformats.org/officeDocument/2006/relationships" r:embed="rId9" cstate="screen">
            <a:extLst>
              <a:ext uri="{28A0092B-C50C-407E-A947-70E740481C1C}">
                <a14:useLocalDpi xmlns:a14="http://schemas.microsoft.com/office/drawing/2010/main"/>
              </a:ext>
            </a:extLst>
          </a:blip>
          <a:stretch>
            <a:fillRect/>
          </a:stretch>
        </a:blipFill>
      </dgm:spPr>
      <dgm:t>
        <a:bodyPr/>
        <a:lstStyle/>
        <a:p>
          <a:endParaRPr lang="pt-BR" sz="3200"/>
        </a:p>
      </dgm:t>
    </dgm:pt>
    <dgm:pt modelId="{78EDE2E0-CDE3-4341-B951-264790FD701B}">
      <dgm:prSet custT="1"/>
      <dgm:spPr/>
      <dgm:t>
        <a:bodyPr/>
        <a:lstStyle/>
        <a:p>
          <a:pPr rtl="0"/>
          <a:r>
            <a:rPr lang="en-US" sz="1400" dirty="0" err="1"/>
            <a:t>Risco</a:t>
          </a:r>
          <a:r>
            <a:rPr lang="en-US" sz="1400" dirty="0"/>
            <a:t> cultural</a:t>
          </a:r>
          <a:endParaRPr lang="pt-BR" sz="1400" dirty="0"/>
        </a:p>
      </dgm:t>
    </dgm:pt>
    <dgm:pt modelId="{8E2DA961-664E-42C5-B924-5D661476599A}" type="parTrans" cxnId="{040FF59D-EEFE-4EE0-A374-74EC18F56832}">
      <dgm:prSet/>
      <dgm:spPr/>
      <dgm:t>
        <a:bodyPr/>
        <a:lstStyle/>
        <a:p>
          <a:endParaRPr lang="pt-BR" sz="3200"/>
        </a:p>
      </dgm:t>
    </dgm:pt>
    <dgm:pt modelId="{99C5E272-3F29-4CB7-83ED-C87FF24ACB43}" type="sibTrans" cxnId="{040FF59D-EEFE-4EE0-A374-74EC18F56832}">
      <dgm:prSet/>
      <dgm:spPr>
        <a:blipFill rotWithShape="1">
          <a:blip xmlns:r="http://schemas.openxmlformats.org/officeDocument/2006/relationships" r:embed="rId10" cstate="screen">
            <a:extLst>
              <a:ext uri="{28A0092B-C50C-407E-A947-70E740481C1C}">
                <a14:useLocalDpi xmlns:a14="http://schemas.microsoft.com/office/drawing/2010/main"/>
              </a:ext>
            </a:extLst>
          </a:blip>
          <a:stretch>
            <a:fillRect/>
          </a:stretch>
        </a:blipFill>
      </dgm:spPr>
      <dgm:t>
        <a:bodyPr/>
        <a:lstStyle/>
        <a:p>
          <a:endParaRPr lang="pt-BR" sz="3200"/>
        </a:p>
      </dgm:t>
    </dgm:pt>
    <dgm:pt modelId="{1EDA9F8F-AE2C-4BF1-A2DB-1B8AB9E87DCC}" type="pres">
      <dgm:prSet presAssocID="{339D5460-0948-496A-A637-71554F9B9295}" presName="Name0" presStyleCnt="0">
        <dgm:presLayoutVars>
          <dgm:chMax val="21"/>
          <dgm:chPref val="21"/>
        </dgm:presLayoutVars>
      </dgm:prSet>
      <dgm:spPr/>
    </dgm:pt>
    <dgm:pt modelId="{48AA4DE0-C61C-43A2-AED0-4B83E7DCE4C2}" type="pres">
      <dgm:prSet presAssocID="{F61C7272-6AB1-4F39-A07F-BC472FDDF849}" presName="text1" presStyleCnt="0"/>
      <dgm:spPr/>
    </dgm:pt>
    <dgm:pt modelId="{901D5743-9F22-4E11-90C5-24F741ED0635}" type="pres">
      <dgm:prSet presAssocID="{F61C7272-6AB1-4F39-A07F-BC472FDDF849}" presName="textRepeatNode" presStyleLbl="alignNode1" presStyleIdx="0" presStyleCnt="10">
        <dgm:presLayoutVars>
          <dgm:chMax val="0"/>
          <dgm:chPref val="0"/>
          <dgm:bulletEnabled val="1"/>
        </dgm:presLayoutVars>
      </dgm:prSet>
      <dgm:spPr/>
    </dgm:pt>
    <dgm:pt modelId="{60D7C5C6-799D-4F3A-BEBD-2B631A66CE8A}" type="pres">
      <dgm:prSet presAssocID="{F61C7272-6AB1-4F39-A07F-BC472FDDF849}" presName="textaccent1" presStyleCnt="0"/>
      <dgm:spPr/>
    </dgm:pt>
    <dgm:pt modelId="{A34DCF2B-703E-46BC-9BED-BB74186B4ABF}" type="pres">
      <dgm:prSet presAssocID="{F61C7272-6AB1-4F39-A07F-BC472FDDF849}" presName="accentRepeatNode" presStyleLbl="solidAlignAcc1" presStyleIdx="0" presStyleCnt="20"/>
      <dgm:spPr/>
    </dgm:pt>
    <dgm:pt modelId="{3A3A74C3-CBA6-427E-9F82-41C28D7CE547}" type="pres">
      <dgm:prSet presAssocID="{05C69596-458E-4AC4-9FF7-6DAB52C12F85}" presName="image1" presStyleCnt="0"/>
      <dgm:spPr/>
    </dgm:pt>
    <dgm:pt modelId="{4CCF7697-B836-4F95-8930-D0B852ABF65A}" type="pres">
      <dgm:prSet presAssocID="{05C69596-458E-4AC4-9FF7-6DAB52C12F85}" presName="imageRepeatNode" presStyleLbl="alignAcc1" presStyleIdx="0" presStyleCnt="10"/>
      <dgm:spPr/>
    </dgm:pt>
    <dgm:pt modelId="{1A40B31F-1A48-4FF2-B73C-F68ED5CD97F7}" type="pres">
      <dgm:prSet presAssocID="{05C69596-458E-4AC4-9FF7-6DAB52C12F85}" presName="imageaccent1" presStyleCnt="0"/>
      <dgm:spPr/>
    </dgm:pt>
    <dgm:pt modelId="{4C7DAC19-000F-4E54-B01E-F2BEC1418753}" type="pres">
      <dgm:prSet presAssocID="{05C69596-458E-4AC4-9FF7-6DAB52C12F85}" presName="accentRepeatNode" presStyleLbl="solidAlignAcc1" presStyleIdx="1" presStyleCnt="20"/>
      <dgm:spPr/>
    </dgm:pt>
    <dgm:pt modelId="{93D49A17-9F8F-45DB-9068-4E605A92C22F}" type="pres">
      <dgm:prSet presAssocID="{3D057EFE-9A6C-4ECB-A134-AEE2FF5DD0B0}" presName="text2" presStyleCnt="0"/>
      <dgm:spPr/>
    </dgm:pt>
    <dgm:pt modelId="{F4F9EE04-1467-4B5B-87DB-4C402FE0DEC3}" type="pres">
      <dgm:prSet presAssocID="{3D057EFE-9A6C-4ECB-A134-AEE2FF5DD0B0}" presName="textRepeatNode" presStyleLbl="alignNode1" presStyleIdx="1" presStyleCnt="10">
        <dgm:presLayoutVars>
          <dgm:chMax val="0"/>
          <dgm:chPref val="0"/>
          <dgm:bulletEnabled val="1"/>
        </dgm:presLayoutVars>
      </dgm:prSet>
      <dgm:spPr/>
    </dgm:pt>
    <dgm:pt modelId="{7555DBDF-F8AA-4CEA-B9BE-5ECC48016E54}" type="pres">
      <dgm:prSet presAssocID="{3D057EFE-9A6C-4ECB-A134-AEE2FF5DD0B0}" presName="textaccent2" presStyleCnt="0"/>
      <dgm:spPr/>
    </dgm:pt>
    <dgm:pt modelId="{DDA203ED-D05B-4E30-A6CC-9240AFE61F58}" type="pres">
      <dgm:prSet presAssocID="{3D057EFE-9A6C-4ECB-A134-AEE2FF5DD0B0}" presName="accentRepeatNode" presStyleLbl="solidAlignAcc1" presStyleIdx="2" presStyleCnt="20"/>
      <dgm:spPr/>
    </dgm:pt>
    <dgm:pt modelId="{0CD6860C-A6EF-4D90-A9CB-50B0530788B2}" type="pres">
      <dgm:prSet presAssocID="{C3157741-2053-4680-B991-F65DD034C1DD}" presName="image2" presStyleCnt="0"/>
      <dgm:spPr/>
    </dgm:pt>
    <dgm:pt modelId="{73679BE2-552C-461D-A555-CAD547AB68A8}" type="pres">
      <dgm:prSet presAssocID="{C3157741-2053-4680-B991-F65DD034C1DD}" presName="imageRepeatNode" presStyleLbl="alignAcc1" presStyleIdx="1" presStyleCnt="10"/>
      <dgm:spPr/>
    </dgm:pt>
    <dgm:pt modelId="{057C59FA-6EDE-4A8D-B558-BD6FF63C8EE8}" type="pres">
      <dgm:prSet presAssocID="{C3157741-2053-4680-B991-F65DD034C1DD}" presName="imageaccent2" presStyleCnt="0"/>
      <dgm:spPr/>
    </dgm:pt>
    <dgm:pt modelId="{1E173FD9-0C05-4144-95AA-2FD4BD39A6A6}" type="pres">
      <dgm:prSet presAssocID="{C3157741-2053-4680-B991-F65DD034C1DD}" presName="accentRepeatNode" presStyleLbl="solidAlignAcc1" presStyleIdx="3" presStyleCnt="20"/>
      <dgm:spPr/>
    </dgm:pt>
    <dgm:pt modelId="{27CE5BD4-2BE8-4A7E-9AEC-13A25E37CB8B}" type="pres">
      <dgm:prSet presAssocID="{FA6473AA-84D1-4F63-872B-486C4DE286E3}" presName="text3" presStyleCnt="0"/>
      <dgm:spPr/>
    </dgm:pt>
    <dgm:pt modelId="{F9B72C83-23B4-478E-A073-0B9EB4A4AB72}" type="pres">
      <dgm:prSet presAssocID="{FA6473AA-84D1-4F63-872B-486C4DE286E3}" presName="textRepeatNode" presStyleLbl="alignNode1" presStyleIdx="2" presStyleCnt="10">
        <dgm:presLayoutVars>
          <dgm:chMax val="0"/>
          <dgm:chPref val="0"/>
          <dgm:bulletEnabled val="1"/>
        </dgm:presLayoutVars>
      </dgm:prSet>
      <dgm:spPr/>
    </dgm:pt>
    <dgm:pt modelId="{0371C4C7-F4D5-444A-BB4F-C76B6B58BCAA}" type="pres">
      <dgm:prSet presAssocID="{FA6473AA-84D1-4F63-872B-486C4DE286E3}" presName="textaccent3" presStyleCnt="0"/>
      <dgm:spPr/>
    </dgm:pt>
    <dgm:pt modelId="{ED979589-A140-4B4F-B585-FD95C2E62238}" type="pres">
      <dgm:prSet presAssocID="{FA6473AA-84D1-4F63-872B-486C4DE286E3}" presName="accentRepeatNode" presStyleLbl="solidAlignAcc1" presStyleIdx="4" presStyleCnt="20"/>
      <dgm:spPr/>
    </dgm:pt>
    <dgm:pt modelId="{926DC1C3-3730-48C1-A4CD-96EEA89C3CB9}" type="pres">
      <dgm:prSet presAssocID="{5CA0D112-5449-49CF-81FE-F46D7E752A02}" presName="image3" presStyleCnt="0"/>
      <dgm:spPr/>
    </dgm:pt>
    <dgm:pt modelId="{5EE1C272-022F-4A13-A951-675CE9CECA02}" type="pres">
      <dgm:prSet presAssocID="{5CA0D112-5449-49CF-81FE-F46D7E752A02}" presName="imageRepeatNode" presStyleLbl="alignAcc1" presStyleIdx="2" presStyleCnt="10"/>
      <dgm:spPr/>
    </dgm:pt>
    <dgm:pt modelId="{0DC04074-8900-43FB-8E35-DEAF5CE91AD7}" type="pres">
      <dgm:prSet presAssocID="{5CA0D112-5449-49CF-81FE-F46D7E752A02}" presName="imageaccent3" presStyleCnt="0"/>
      <dgm:spPr/>
    </dgm:pt>
    <dgm:pt modelId="{BC590655-1234-4904-AC78-2B2086DC5E6D}" type="pres">
      <dgm:prSet presAssocID="{5CA0D112-5449-49CF-81FE-F46D7E752A02}" presName="accentRepeatNode" presStyleLbl="solidAlignAcc1" presStyleIdx="5" presStyleCnt="20"/>
      <dgm:spPr/>
    </dgm:pt>
    <dgm:pt modelId="{AEBAB7A3-D342-4709-8613-FE98B24E0EB9}" type="pres">
      <dgm:prSet presAssocID="{27D91420-158A-4D06-AF77-902C6D8C916E}" presName="text4" presStyleCnt="0"/>
      <dgm:spPr/>
    </dgm:pt>
    <dgm:pt modelId="{889BB681-3CE3-46A3-A2B4-0D8F30105A89}" type="pres">
      <dgm:prSet presAssocID="{27D91420-158A-4D06-AF77-902C6D8C916E}" presName="textRepeatNode" presStyleLbl="alignNode1" presStyleIdx="3" presStyleCnt="10">
        <dgm:presLayoutVars>
          <dgm:chMax val="0"/>
          <dgm:chPref val="0"/>
          <dgm:bulletEnabled val="1"/>
        </dgm:presLayoutVars>
      </dgm:prSet>
      <dgm:spPr/>
    </dgm:pt>
    <dgm:pt modelId="{24855674-B24C-4812-81AE-73C45DF19970}" type="pres">
      <dgm:prSet presAssocID="{27D91420-158A-4D06-AF77-902C6D8C916E}" presName="textaccent4" presStyleCnt="0"/>
      <dgm:spPr/>
    </dgm:pt>
    <dgm:pt modelId="{C85585D2-6720-4FB8-AD1D-1D942169A2F9}" type="pres">
      <dgm:prSet presAssocID="{27D91420-158A-4D06-AF77-902C6D8C916E}" presName="accentRepeatNode" presStyleLbl="solidAlignAcc1" presStyleIdx="6" presStyleCnt="20"/>
      <dgm:spPr/>
    </dgm:pt>
    <dgm:pt modelId="{389B3E6E-FB58-4593-A917-DBD27104969B}" type="pres">
      <dgm:prSet presAssocID="{BFAE837D-7C4F-402E-8887-8D809E7E1CDE}" presName="image4" presStyleCnt="0"/>
      <dgm:spPr/>
    </dgm:pt>
    <dgm:pt modelId="{2FF67680-A56A-47A2-ABED-A30E64F28A05}" type="pres">
      <dgm:prSet presAssocID="{BFAE837D-7C4F-402E-8887-8D809E7E1CDE}" presName="imageRepeatNode" presStyleLbl="alignAcc1" presStyleIdx="3" presStyleCnt="10"/>
      <dgm:spPr/>
    </dgm:pt>
    <dgm:pt modelId="{B8B4AD62-CFF9-4E72-B810-5162B4EB7893}" type="pres">
      <dgm:prSet presAssocID="{BFAE837D-7C4F-402E-8887-8D809E7E1CDE}" presName="imageaccent4" presStyleCnt="0"/>
      <dgm:spPr/>
    </dgm:pt>
    <dgm:pt modelId="{E897101E-CFF5-4859-A5E2-E4127C0A0138}" type="pres">
      <dgm:prSet presAssocID="{BFAE837D-7C4F-402E-8887-8D809E7E1CDE}" presName="accentRepeatNode" presStyleLbl="solidAlignAcc1" presStyleIdx="7" presStyleCnt="20"/>
      <dgm:spPr/>
    </dgm:pt>
    <dgm:pt modelId="{B9A5149A-BE1D-4DA2-AEB6-B79CE6818D02}" type="pres">
      <dgm:prSet presAssocID="{8193DBF6-3789-40A3-879D-CFCCCE038248}" presName="text5" presStyleCnt="0"/>
      <dgm:spPr/>
    </dgm:pt>
    <dgm:pt modelId="{44A73DD7-A623-4AED-BB63-0C65052427E9}" type="pres">
      <dgm:prSet presAssocID="{8193DBF6-3789-40A3-879D-CFCCCE038248}" presName="textRepeatNode" presStyleLbl="alignNode1" presStyleIdx="4" presStyleCnt="10">
        <dgm:presLayoutVars>
          <dgm:chMax val="0"/>
          <dgm:chPref val="0"/>
          <dgm:bulletEnabled val="1"/>
        </dgm:presLayoutVars>
      </dgm:prSet>
      <dgm:spPr/>
    </dgm:pt>
    <dgm:pt modelId="{1DA12C7E-E02B-43E7-903F-95A7253F19BF}" type="pres">
      <dgm:prSet presAssocID="{8193DBF6-3789-40A3-879D-CFCCCE038248}" presName="textaccent5" presStyleCnt="0"/>
      <dgm:spPr/>
    </dgm:pt>
    <dgm:pt modelId="{21854E96-6F9B-46E5-AF7F-680383632A6F}" type="pres">
      <dgm:prSet presAssocID="{8193DBF6-3789-40A3-879D-CFCCCE038248}" presName="accentRepeatNode" presStyleLbl="solidAlignAcc1" presStyleIdx="8" presStyleCnt="20"/>
      <dgm:spPr/>
    </dgm:pt>
    <dgm:pt modelId="{C0FB54FD-773A-4141-A702-2E2BD2E6276B}" type="pres">
      <dgm:prSet presAssocID="{D5D87845-5594-4E35-9A6D-F21DA4ED0DE9}" presName="image5" presStyleCnt="0"/>
      <dgm:spPr/>
    </dgm:pt>
    <dgm:pt modelId="{5E0F07AD-85C5-48EB-81F9-218558896EE6}" type="pres">
      <dgm:prSet presAssocID="{D5D87845-5594-4E35-9A6D-F21DA4ED0DE9}" presName="imageRepeatNode" presStyleLbl="alignAcc1" presStyleIdx="4" presStyleCnt="10"/>
      <dgm:spPr/>
    </dgm:pt>
    <dgm:pt modelId="{1AD19B30-9183-4197-9A80-60DB3984A05C}" type="pres">
      <dgm:prSet presAssocID="{D5D87845-5594-4E35-9A6D-F21DA4ED0DE9}" presName="imageaccent5" presStyleCnt="0"/>
      <dgm:spPr/>
    </dgm:pt>
    <dgm:pt modelId="{0A2BE4E5-4DB3-47B4-AEAD-0F237DE1E69B}" type="pres">
      <dgm:prSet presAssocID="{D5D87845-5594-4E35-9A6D-F21DA4ED0DE9}" presName="accentRepeatNode" presStyleLbl="solidAlignAcc1" presStyleIdx="9" presStyleCnt="20"/>
      <dgm:spPr/>
    </dgm:pt>
    <dgm:pt modelId="{7BA7D501-FE85-4C56-8B24-1CD5BF9C95F9}" type="pres">
      <dgm:prSet presAssocID="{BD7C41F5-23FA-450D-B331-FC3184682D4E}" presName="text6" presStyleCnt="0"/>
      <dgm:spPr/>
    </dgm:pt>
    <dgm:pt modelId="{C341D9A0-0637-4D39-AAF0-C235FBCA457F}" type="pres">
      <dgm:prSet presAssocID="{BD7C41F5-23FA-450D-B331-FC3184682D4E}" presName="textRepeatNode" presStyleLbl="alignNode1" presStyleIdx="5" presStyleCnt="10">
        <dgm:presLayoutVars>
          <dgm:chMax val="0"/>
          <dgm:chPref val="0"/>
          <dgm:bulletEnabled val="1"/>
        </dgm:presLayoutVars>
      </dgm:prSet>
      <dgm:spPr/>
    </dgm:pt>
    <dgm:pt modelId="{672C5C58-1A0C-4056-8061-1CFF9FDE6F36}" type="pres">
      <dgm:prSet presAssocID="{BD7C41F5-23FA-450D-B331-FC3184682D4E}" presName="textaccent6" presStyleCnt="0"/>
      <dgm:spPr/>
    </dgm:pt>
    <dgm:pt modelId="{E336DB65-3FB5-4A7B-B5EC-03828BB24859}" type="pres">
      <dgm:prSet presAssocID="{BD7C41F5-23FA-450D-B331-FC3184682D4E}" presName="accentRepeatNode" presStyleLbl="solidAlignAcc1" presStyleIdx="10" presStyleCnt="20"/>
      <dgm:spPr/>
    </dgm:pt>
    <dgm:pt modelId="{9E84FBB8-3593-4A56-BEB4-1D1B9F841B40}" type="pres">
      <dgm:prSet presAssocID="{DA2D95C2-C6C0-49B5-AD50-9E2168DF9652}" presName="image6" presStyleCnt="0"/>
      <dgm:spPr/>
    </dgm:pt>
    <dgm:pt modelId="{DC37E5F4-F6ED-406A-B65E-86818DEFCB04}" type="pres">
      <dgm:prSet presAssocID="{DA2D95C2-C6C0-49B5-AD50-9E2168DF9652}" presName="imageRepeatNode" presStyleLbl="alignAcc1" presStyleIdx="5" presStyleCnt="10"/>
      <dgm:spPr/>
    </dgm:pt>
    <dgm:pt modelId="{7D6A76C7-5C8E-4CA6-8E47-066CE7A5D3C9}" type="pres">
      <dgm:prSet presAssocID="{DA2D95C2-C6C0-49B5-AD50-9E2168DF9652}" presName="imageaccent6" presStyleCnt="0"/>
      <dgm:spPr/>
    </dgm:pt>
    <dgm:pt modelId="{6C63C0D5-EAD9-47ED-89B2-D6CA1EBF0959}" type="pres">
      <dgm:prSet presAssocID="{DA2D95C2-C6C0-49B5-AD50-9E2168DF9652}" presName="accentRepeatNode" presStyleLbl="solidAlignAcc1" presStyleIdx="11" presStyleCnt="20"/>
      <dgm:spPr/>
    </dgm:pt>
    <dgm:pt modelId="{8520CE7D-D7C4-4344-882B-5A8150EA3DE3}" type="pres">
      <dgm:prSet presAssocID="{0F11D816-C96A-4FC7-A878-E0159B5F4472}" presName="text7" presStyleCnt="0"/>
      <dgm:spPr/>
    </dgm:pt>
    <dgm:pt modelId="{F657A752-893B-4037-BC9E-D7993103763D}" type="pres">
      <dgm:prSet presAssocID="{0F11D816-C96A-4FC7-A878-E0159B5F4472}" presName="textRepeatNode" presStyleLbl="alignNode1" presStyleIdx="6" presStyleCnt="10">
        <dgm:presLayoutVars>
          <dgm:chMax val="0"/>
          <dgm:chPref val="0"/>
          <dgm:bulletEnabled val="1"/>
        </dgm:presLayoutVars>
      </dgm:prSet>
      <dgm:spPr/>
    </dgm:pt>
    <dgm:pt modelId="{D0DA990F-3BA1-4DEF-B8A9-82135C97CEF6}" type="pres">
      <dgm:prSet presAssocID="{0F11D816-C96A-4FC7-A878-E0159B5F4472}" presName="textaccent7" presStyleCnt="0"/>
      <dgm:spPr/>
    </dgm:pt>
    <dgm:pt modelId="{5C77CAA8-AD8B-4FED-B4EB-6443BD0CD0D4}" type="pres">
      <dgm:prSet presAssocID="{0F11D816-C96A-4FC7-A878-E0159B5F4472}" presName="accentRepeatNode" presStyleLbl="solidAlignAcc1" presStyleIdx="12" presStyleCnt="20"/>
      <dgm:spPr/>
    </dgm:pt>
    <dgm:pt modelId="{3C7D24EE-F0C5-4419-8D25-41B6DE9F733F}" type="pres">
      <dgm:prSet presAssocID="{0846D7BF-EE74-4FE3-B703-16553DCB9158}" presName="image7" presStyleCnt="0"/>
      <dgm:spPr/>
    </dgm:pt>
    <dgm:pt modelId="{DB3BF458-AD69-4352-8A18-A3134F8162FF}" type="pres">
      <dgm:prSet presAssocID="{0846D7BF-EE74-4FE3-B703-16553DCB9158}" presName="imageRepeatNode" presStyleLbl="alignAcc1" presStyleIdx="6" presStyleCnt="10"/>
      <dgm:spPr/>
    </dgm:pt>
    <dgm:pt modelId="{27CD2AB0-A87F-4F08-B51E-5CD32DFB8F19}" type="pres">
      <dgm:prSet presAssocID="{0846D7BF-EE74-4FE3-B703-16553DCB9158}" presName="imageaccent7" presStyleCnt="0"/>
      <dgm:spPr/>
    </dgm:pt>
    <dgm:pt modelId="{505D0BCD-2E9D-4065-BBBC-7F821404B115}" type="pres">
      <dgm:prSet presAssocID="{0846D7BF-EE74-4FE3-B703-16553DCB9158}" presName="accentRepeatNode" presStyleLbl="solidAlignAcc1" presStyleIdx="13" presStyleCnt="20"/>
      <dgm:spPr/>
    </dgm:pt>
    <dgm:pt modelId="{DA7646E1-0CC5-4016-9090-2103A5B92325}" type="pres">
      <dgm:prSet presAssocID="{1C35C5A1-501B-4060-A615-D27944CCBCD1}" presName="text8" presStyleCnt="0"/>
      <dgm:spPr/>
    </dgm:pt>
    <dgm:pt modelId="{3AD23DF7-2E9D-4DBC-9B85-0F8FB7BE02CE}" type="pres">
      <dgm:prSet presAssocID="{1C35C5A1-501B-4060-A615-D27944CCBCD1}" presName="textRepeatNode" presStyleLbl="alignNode1" presStyleIdx="7" presStyleCnt="10">
        <dgm:presLayoutVars>
          <dgm:chMax val="0"/>
          <dgm:chPref val="0"/>
          <dgm:bulletEnabled val="1"/>
        </dgm:presLayoutVars>
      </dgm:prSet>
      <dgm:spPr/>
    </dgm:pt>
    <dgm:pt modelId="{DB2B44C3-CEB1-47D2-88A4-70C43CCFAA5F}" type="pres">
      <dgm:prSet presAssocID="{1C35C5A1-501B-4060-A615-D27944CCBCD1}" presName="textaccent8" presStyleCnt="0"/>
      <dgm:spPr/>
    </dgm:pt>
    <dgm:pt modelId="{6AD2304E-D5A4-481B-87EF-8F90F36F884D}" type="pres">
      <dgm:prSet presAssocID="{1C35C5A1-501B-4060-A615-D27944CCBCD1}" presName="accentRepeatNode" presStyleLbl="solidAlignAcc1" presStyleIdx="14" presStyleCnt="20"/>
      <dgm:spPr/>
    </dgm:pt>
    <dgm:pt modelId="{7736FFFA-AFF5-45F6-88C4-641DC9EE7BC1}" type="pres">
      <dgm:prSet presAssocID="{3060B6C6-829B-4915-BF13-579161C57837}" presName="image8" presStyleCnt="0"/>
      <dgm:spPr/>
    </dgm:pt>
    <dgm:pt modelId="{AE782463-6B25-4B97-B225-25CED85861E3}" type="pres">
      <dgm:prSet presAssocID="{3060B6C6-829B-4915-BF13-579161C57837}" presName="imageRepeatNode" presStyleLbl="alignAcc1" presStyleIdx="7" presStyleCnt="10"/>
      <dgm:spPr/>
    </dgm:pt>
    <dgm:pt modelId="{8E4A25B0-79A7-47FB-9E16-C56D63402C72}" type="pres">
      <dgm:prSet presAssocID="{3060B6C6-829B-4915-BF13-579161C57837}" presName="imageaccent8" presStyleCnt="0"/>
      <dgm:spPr/>
    </dgm:pt>
    <dgm:pt modelId="{4102965B-1826-4DDF-A107-017A587E84B8}" type="pres">
      <dgm:prSet presAssocID="{3060B6C6-829B-4915-BF13-579161C57837}" presName="accentRepeatNode" presStyleLbl="solidAlignAcc1" presStyleIdx="15" presStyleCnt="20"/>
      <dgm:spPr/>
    </dgm:pt>
    <dgm:pt modelId="{2D2DD0A3-6045-47F3-A121-9E529A02D5DE}" type="pres">
      <dgm:prSet presAssocID="{52BC60FD-F7A0-422B-B787-406EB43C5BFD}" presName="text9" presStyleCnt="0"/>
      <dgm:spPr/>
    </dgm:pt>
    <dgm:pt modelId="{E9D0A777-7EB5-42A0-9656-2721B729C2AB}" type="pres">
      <dgm:prSet presAssocID="{52BC60FD-F7A0-422B-B787-406EB43C5BFD}" presName="textRepeatNode" presStyleLbl="alignNode1" presStyleIdx="8" presStyleCnt="10">
        <dgm:presLayoutVars>
          <dgm:chMax val="0"/>
          <dgm:chPref val="0"/>
          <dgm:bulletEnabled val="1"/>
        </dgm:presLayoutVars>
      </dgm:prSet>
      <dgm:spPr/>
    </dgm:pt>
    <dgm:pt modelId="{79849421-41A0-4BD7-AD90-FD9B0EE001ED}" type="pres">
      <dgm:prSet presAssocID="{52BC60FD-F7A0-422B-B787-406EB43C5BFD}" presName="textaccent9" presStyleCnt="0"/>
      <dgm:spPr/>
    </dgm:pt>
    <dgm:pt modelId="{93F9C16B-55A1-4540-8034-2F00F48A1690}" type="pres">
      <dgm:prSet presAssocID="{52BC60FD-F7A0-422B-B787-406EB43C5BFD}" presName="accentRepeatNode" presStyleLbl="solidAlignAcc1" presStyleIdx="16" presStyleCnt="20"/>
      <dgm:spPr/>
    </dgm:pt>
    <dgm:pt modelId="{86EF3BC3-201F-4EC9-B532-72745CA5E720}" type="pres">
      <dgm:prSet presAssocID="{BE569309-8762-49D0-86CB-6C8477E9BDE8}" presName="image9" presStyleCnt="0"/>
      <dgm:spPr/>
    </dgm:pt>
    <dgm:pt modelId="{3DB02B99-3445-4C2E-B0B9-A4D1F6AE5375}" type="pres">
      <dgm:prSet presAssocID="{BE569309-8762-49D0-86CB-6C8477E9BDE8}" presName="imageRepeatNode" presStyleLbl="alignAcc1" presStyleIdx="8" presStyleCnt="10"/>
      <dgm:spPr/>
    </dgm:pt>
    <dgm:pt modelId="{3F08CA70-EF4E-406B-AA67-7F027E7201BF}" type="pres">
      <dgm:prSet presAssocID="{BE569309-8762-49D0-86CB-6C8477E9BDE8}" presName="imageaccent9" presStyleCnt="0"/>
      <dgm:spPr/>
    </dgm:pt>
    <dgm:pt modelId="{886F1F4D-6E29-4DF6-A099-9FA979006CB7}" type="pres">
      <dgm:prSet presAssocID="{BE569309-8762-49D0-86CB-6C8477E9BDE8}" presName="accentRepeatNode" presStyleLbl="solidAlignAcc1" presStyleIdx="17" presStyleCnt="20"/>
      <dgm:spPr/>
    </dgm:pt>
    <dgm:pt modelId="{214FBB4E-9920-4D20-AE6D-F28E86B6E341}" type="pres">
      <dgm:prSet presAssocID="{78EDE2E0-CDE3-4341-B951-264790FD701B}" presName="text10" presStyleCnt="0"/>
      <dgm:spPr/>
    </dgm:pt>
    <dgm:pt modelId="{A9B34B99-08A0-42EC-8DDD-EA62BE3271E0}" type="pres">
      <dgm:prSet presAssocID="{78EDE2E0-CDE3-4341-B951-264790FD701B}" presName="textRepeatNode" presStyleLbl="alignNode1" presStyleIdx="9" presStyleCnt="10">
        <dgm:presLayoutVars>
          <dgm:chMax val="0"/>
          <dgm:chPref val="0"/>
          <dgm:bulletEnabled val="1"/>
        </dgm:presLayoutVars>
      </dgm:prSet>
      <dgm:spPr/>
    </dgm:pt>
    <dgm:pt modelId="{892BA832-3788-4731-AE91-959D679B6C4E}" type="pres">
      <dgm:prSet presAssocID="{78EDE2E0-CDE3-4341-B951-264790FD701B}" presName="textaccent10" presStyleCnt="0"/>
      <dgm:spPr/>
    </dgm:pt>
    <dgm:pt modelId="{3D1751A9-FB68-428C-A148-65BC3AD11262}" type="pres">
      <dgm:prSet presAssocID="{78EDE2E0-CDE3-4341-B951-264790FD701B}" presName="accentRepeatNode" presStyleLbl="solidAlignAcc1" presStyleIdx="18" presStyleCnt="20"/>
      <dgm:spPr/>
    </dgm:pt>
    <dgm:pt modelId="{573CF04B-51C8-4784-BCDE-23A9FA7CC745}" type="pres">
      <dgm:prSet presAssocID="{99C5E272-3F29-4CB7-83ED-C87FF24ACB43}" presName="image10" presStyleCnt="0"/>
      <dgm:spPr/>
    </dgm:pt>
    <dgm:pt modelId="{C6B69148-1F89-41E9-A8D1-468B75119BB8}" type="pres">
      <dgm:prSet presAssocID="{99C5E272-3F29-4CB7-83ED-C87FF24ACB43}" presName="imageRepeatNode" presStyleLbl="alignAcc1" presStyleIdx="9" presStyleCnt="10"/>
      <dgm:spPr/>
    </dgm:pt>
    <dgm:pt modelId="{F877F167-1D2B-4C72-9E4A-1975F11F07CA}" type="pres">
      <dgm:prSet presAssocID="{99C5E272-3F29-4CB7-83ED-C87FF24ACB43}" presName="imageaccent10" presStyleCnt="0"/>
      <dgm:spPr/>
    </dgm:pt>
    <dgm:pt modelId="{61BCCB5A-AE68-4C00-80EA-CEE55D088DD1}" type="pres">
      <dgm:prSet presAssocID="{99C5E272-3F29-4CB7-83ED-C87FF24ACB43}" presName="accentRepeatNode" presStyleLbl="solidAlignAcc1" presStyleIdx="19" presStyleCnt="20"/>
      <dgm:spPr/>
    </dgm:pt>
  </dgm:ptLst>
  <dgm:cxnLst>
    <dgm:cxn modelId="{444A360F-4A85-4544-8FC1-F34B6E49F3DD}" type="presOf" srcId="{339D5460-0948-496A-A637-71554F9B9295}" destId="{1EDA9F8F-AE2C-4BF1-A2DB-1B8AB9E87DCC}" srcOrd="0" destOrd="0" presId="urn:microsoft.com/office/officeart/2008/layout/HexagonCluster"/>
    <dgm:cxn modelId="{600DE61C-0CD0-4853-9DF7-9A0057B610B2}" type="presOf" srcId="{52BC60FD-F7A0-422B-B787-406EB43C5BFD}" destId="{E9D0A777-7EB5-42A0-9656-2721B729C2AB}" srcOrd="0" destOrd="0" presId="urn:microsoft.com/office/officeart/2008/layout/HexagonCluster"/>
    <dgm:cxn modelId="{4E926A24-03E5-48D1-8ABB-A8BA2C66EE37}" type="presOf" srcId="{D5D87845-5594-4E35-9A6D-F21DA4ED0DE9}" destId="{5E0F07AD-85C5-48EB-81F9-218558896EE6}" srcOrd="0" destOrd="0" presId="urn:microsoft.com/office/officeart/2008/layout/HexagonCluster"/>
    <dgm:cxn modelId="{06BB2F31-8311-4359-8432-4E6D4EFC488C}" srcId="{339D5460-0948-496A-A637-71554F9B9295}" destId="{1C35C5A1-501B-4060-A615-D27944CCBCD1}" srcOrd="7" destOrd="0" parTransId="{0795F4DD-975A-4526-9662-FF33293AECA9}" sibTransId="{3060B6C6-829B-4915-BF13-579161C57837}"/>
    <dgm:cxn modelId="{8231F634-B172-4654-A377-31C037B64C61}" srcId="{339D5460-0948-496A-A637-71554F9B9295}" destId="{3D057EFE-9A6C-4ECB-A134-AEE2FF5DD0B0}" srcOrd="1" destOrd="0" parTransId="{C756F77C-E8AF-4100-AA80-8B973127D437}" sibTransId="{C3157741-2053-4680-B991-F65DD034C1DD}"/>
    <dgm:cxn modelId="{BDF2175B-3195-46AC-B422-851F1B3A898B}" type="presOf" srcId="{3060B6C6-829B-4915-BF13-579161C57837}" destId="{AE782463-6B25-4B97-B225-25CED85861E3}" srcOrd="0" destOrd="0" presId="urn:microsoft.com/office/officeart/2008/layout/HexagonCluster"/>
    <dgm:cxn modelId="{48F22F5E-7008-4048-BC7A-3E35C03994AF}" type="presOf" srcId="{0846D7BF-EE74-4FE3-B703-16553DCB9158}" destId="{DB3BF458-AD69-4352-8A18-A3134F8162FF}" srcOrd="0" destOrd="0" presId="urn:microsoft.com/office/officeart/2008/layout/HexagonCluster"/>
    <dgm:cxn modelId="{7980F84D-75AC-49FE-97FC-A75CC4AE654C}" type="presOf" srcId="{27D91420-158A-4D06-AF77-902C6D8C916E}" destId="{889BB681-3CE3-46A3-A2B4-0D8F30105A89}" srcOrd="0" destOrd="0" presId="urn:microsoft.com/office/officeart/2008/layout/HexagonCluster"/>
    <dgm:cxn modelId="{0B7A907C-6B31-40BB-9A79-728E956F4A54}" type="presOf" srcId="{78EDE2E0-CDE3-4341-B951-264790FD701B}" destId="{A9B34B99-08A0-42EC-8DDD-EA62BE3271E0}" srcOrd="0" destOrd="0" presId="urn:microsoft.com/office/officeart/2008/layout/HexagonCluster"/>
    <dgm:cxn modelId="{29DEC67F-BDC3-4D35-93D1-4AA98C588E5F}" type="presOf" srcId="{BD7C41F5-23FA-450D-B331-FC3184682D4E}" destId="{C341D9A0-0637-4D39-AAF0-C235FBCA457F}" srcOrd="0" destOrd="0" presId="urn:microsoft.com/office/officeart/2008/layout/HexagonCluster"/>
    <dgm:cxn modelId="{0264C987-487B-4134-996E-F90BD0222A74}" srcId="{339D5460-0948-496A-A637-71554F9B9295}" destId="{F61C7272-6AB1-4F39-A07F-BC472FDDF849}" srcOrd="0" destOrd="0" parTransId="{EBD53420-4033-4766-B4B2-E94FDD0DDA1B}" sibTransId="{05C69596-458E-4AC4-9FF7-6DAB52C12F85}"/>
    <dgm:cxn modelId="{040FF59D-EEFE-4EE0-A374-74EC18F56832}" srcId="{339D5460-0948-496A-A637-71554F9B9295}" destId="{78EDE2E0-CDE3-4341-B951-264790FD701B}" srcOrd="9" destOrd="0" parTransId="{8E2DA961-664E-42C5-B924-5D661476599A}" sibTransId="{99C5E272-3F29-4CB7-83ED-C87FF24ACB43}"/>
    <dgm:cxn modelId="{EFFED99F-377E-45E1-AD90-9F7CE1B35AEF}" type="presOf" srcId="{F61C7272-6AB1-4F39-A07F-BC472FDDF849}" destId="{901D5743-9F22-4E11-90C5-24F741ED0635}" srcOrd="0" destOrd="0" presId="urn:microsoft.com/office/officeart/2008/layout/HexagonCluster"/>
    <dgm:cxn modelId="{E27A11A2-C357-4C5D-8B9A-218C194B1693}" type="presOf" srcId="{05C69596-458E-4AC4-9FF7-6DAB52C12F85}" destId="{4CCF7697-B836-4F95-8930-D0B852ABF65A}" srcOrd="0" destOrd="0" presId="urn:microsoft.com/office/officeart/2008/layout/HexagonCluster"/>
    <dgm:cxn modelId="{0D4721A6-1FB1-461E-8AEE-66C400BA519F}" type="presOf" srcId="{5CA0D112-5449-49CF-81FE-F46D7E752A02}" destId="{5EE1C272-022F-4A13-A951-675CE9CECA02}" srcOrd="0" destOrd="0" presId="urn:microsoft.com/office/officeart/2008/layout/HexagonCluster"/>
    <dgm:cxn modelId="{75B731A8-1FD9-40DB-8CCA-C23CF91FDF26}" type="presOf" srcId="{8193DBF6-3789-40A3-879D-CFCCCE038248}" destId="{44A73DD7-A623-4AED-BB63-0C65052427E9}" srcOrd="0" destOrd="0" presId="urn:microsoft.com/office/officeart/2008/layout/HexagonCluster"/>
    <dgm:cxn modelId="{796FC5AB-1F7F-43DF-A222-17002EA26CA6}" type="presOf" srcId="{1C35C5A1-501B-4060-A615-D27944CCBCD1}" destId="{3AD23DF7-2E9D-4DBC-9B85-0F8FB7BE02CE}" srcOrd="0" destOrd="0" presId="urn:microsoft.com/office/officeart/2008/layout/HexagonCluster"/>
    <dgm:cxn modelId="{EFBA21AD-DC83-4C09-A1D6-E7C3F4385CC9}" srcId="{339D5460-0948-496A-A637-71554F9B9295}" destId="{8193DBF6-3789-40A3-879D-CFCCCE038248}" srcOrd="4" destOrd="0" parTransId="{96599174-30D1-4FA5-854B-9954FEF0275B}" sibTransId="{D5D87845-5594-4E35-9A6D-F21DA4ED0DE9}"/>
    <dgm:cxn modelId="{4FEC20BF-3560-4DBD-BECA-2CF07FEDCA7A}" srcId="{339D5460-0948-496A-A637-71554F9B9295}" destId="{FA6473AA-84D1-4F63-872B-486C4DE286E3}" srcOrd="2" destOrd="0" parTransId="{6B6628F7-69ED-4FEC-8B2E-FD07CA003442}" sibTransId="{5CA0D112-5449-49CF-81FE-F46D7E752A02}"/>
    <dgm:cxn modelId="{BF5C71BF-31B0-4FA2-9750-C11002AC614D}" srcId="{339D5460-0948-496A-A637-71554F9B9295}" destId="{52BC60FD-F7A0-422B-B787-406EB43C5BFD}" srcOrd="8" destOrd="0" parTransId="{37D0BB8E-819D-4F6C-ADEA-45378B722397}" sibTransId="{BE569309-8762-49D0-86CB-6C8477E9BDE8}"/>
    <dgm:cxn modelId="{52F5F9BF-9BD3-4A9E-9C2D-850457902C41}" type="presOf" srcId="{C3157741-2053-4680-B991-F65DD034C1DD}" destId="{73679BE2-552C-461D-A555-CAD547AB68A8}" srcOrd="0" destOrd="0" presId="urn:microsoft.com/office/officeart/2008/layout/HexagonCluster"/>
    <dgm:cxn modelId="{A84C14CF-0959-4B48-934B-441EFF3027A4}" type="presOf" srcId="{99C5E272-3F29-4CB7-83ED-C87FF24ACB43}" destId="{C6B69148-1F89-41E9-A8D1-468B75119BB8}" srcOrd="0" destOrd="0" presId="urn:microsoft.com/office/officeart/2008/layout/HexagonCluster"/>
    <dgm:cxn modelId="{0A49A7CF-1637-443A-A51D-9DA40C81032F}" type="presOf" srcId="{FA6473AA-84D1-4F63-872B-486C4DE286E3}" destId="{F9B72C83-23B4-478E-A073-0B9EB4A4AB72}" srcOrd="0" destOrd="0" presId="urn:microsoft.com/office/officeart/2008/layout/HexagonCluster"/>
    <dgm:cxn modelId="{BCD88ED9-29EF-422B-9741-02A2FDF0C624}" type="presOf" srcId="{BE569309-8762-49D0-86CB-6C8477E9BDE8}" destId="{3DB02B99-3445-4C2E-B0B9-A4D1F6AE5375}" srcOrd="0" destOrd="0" presId="urn:microsoft.com/office/officeart/2008/layout/HexagonCluster"/>
    <dgm:cxn modelId="{CDE8EEDC-9BD5-4A90-8D4B-02FEB545B8E3}" srcId="{339D5460-0948-496A-A637-71554F9B9295}" destId="{27D91420-158A-4D06-AF77-902C6D8C916E}" srcOrd="3" destOrd="0" parTransId="{C87BCE4D-6856-4BF8-BCB4-24426D63CCBB}" sibTransId="{BFAE837D-7C4F-402E-8887-8D809E7E1CDE}"/>
    <dgm:cxn modelId="{FDB84AE2-5ACB-4BCE-8454-95AF621559A7}" type="presOf" srcId="{3D057EFE-9A6C-4ECB-A134-AEE2FF5DD0B0}" destId="{F4F9EE04-1467-4B5B-87DB-4C402FE0DEC3}" srcOrd="0" destOrd="0" presId="urn:microsoft.com/office/officeart/2008/layout/HexagonCluster"/>
    <dgm:cxn modelId="{8E0816EB-2F1F-46E7-8149-A99D8032B135}" srcId="{339D5460-0948-496A-A637-71554F9B9295}" destId="{BD7C41F5-23FA-450D-B331-FC3184682D4E}" srcOrd="5" destOrd="0" parTransId="{9E8989C8-AAD3-47CD-99D3-D564CB661D4B}" sibTransId="{DA2D95C2-C6C0-49B5-AD50-9E2168DF9652}"/>
    <dgm:cxn modelId="{9ACC84EE-008B-438B-87E7-01937AC852C2}" type="presOf" srcId="{0F11D816-C96A-4FC7-A878-E0159B5F4472}" destId="{F657A752-893B-4037-BC9E-D7993103763D}" srcOrd="0" destOrd="0" presId="urn:microsoft.com/office/officeart/2008/layout/HexagonCluster"/>
    <dgm:cxn modelId="{9575F0EF-3618-4A73-B9C1-57C020E75F39}" type="presOf" srcId="{DA2D95C2-C6C0-49B5-AD50-9E2168DF9652}" destId="{DC37E5F4-F6ED-406A-B65E-86818DEFCB04}" srcOrd="0" destOrd="0" presId="urn:microsoft.com/office/officeart/2008/layout/HexagonCluster"/>
    <dgm:cxn modelId="{5EA330F1-2076-4AB5-A859-6E8D3A764FC4}" srcId="{339D5460-0948-496A-A637-71554F9B9295}" destId="{0F11D816-C96A-4FC7-A878-E0159B5F4472}" srcOrd="6" destOrd="0" parTransId="{29839739-EA7B-43CC-8C50-94AABD50A851}" sibTransId="{0846D7BF-EE74-4FE3-B703-16553DCB9158}"/>
    <dgm:cxn modelId="{0FD261FE-DCF2-4FBF-B167-64DFEBEA2C40}" type="presOf" srcId="{BFAE837D-7C4F-402E-8887-8D809E7E1CDE}" destId="{2FF67680-A56A-47A2-ABED-A30E64F28A05}" srcOrd="0" destOrd="0" presId="urn:microsoft.com/office/officeart/2008/layout/HexagonCluster"/>
    <dgm:cxn modelId="{2CE656A7-7AE1-413C-B7B9-46399866F1E6}" type="presParOf" srcId="{1EDA9F8F-AE2C-4BF1-A2DB-1B8AB9E87DCC}" destId="{48AA4DE0-C61C-43A2-AED0-4B83E7DCE4C2}" srcOrd="0" destOrd="0" presId="urn:microsoft.com/office/officeart/2008/layout/HexagonCluster"/>
    <dgm:cxn modelId="{0EC14E15-7B6A-4A65-A5AB-038459CB4099}" type="presParOf" srcId="{48AA4DE0-C61C-43A2-AED0-4B83E7DCE4C2}" destId="{901D5743-9F22-4E11-90C5-24F741ED0635}" srcOrd="0" destOrd="0" presId="urn:microsoft.com/office/officeart/2008/layout/HexagonCluster"/>
    <dgm:cxn modelId="{AA82EFCF-B153-45F3-BEB8-16297BB2D2FC}" type="presParOf" srcId="{1EDA9F8F-AE2C-4BF1-A2DB-1B8AB9E87DCC}" destId="{60D7C5C6-799D-4F3A-BEBD-2B631A66CE8A}" srcOrd="1" destOrd="0" presId="urn:microsoft.com/office/officeart/2008/layout/HexagonCluster"/>
    <dgm:cxn modelId="{1A1CFA73-B84A-4099-8D77-C49621EA7CB6}" type="presParOf" srcId="{60D7C5C6-799D-4F3A-BEBD-2B631A66CE8A}" destId="{A34DCF2B-703E-46BC-9BED-BB74186B4ABF}" srcOrd="0" destOrd="0" presId="urn:microsoft.com/office/officeart/2008/layout/HexagonCluster"/>
    <dgm:cxn modelId="{F77A6F78-94F3-4E4C-9724-5BEDB07CBE77}" type="presParOf" srcId="{1EDA9F8F-AE2C-4BF1-A2DB-1B8AB9E87DCC}" destId="{3A3A74C3-CBA6-427E-9F82-41C28D7CE547}" srcOrd="2" destOrd="0" presId="urn:microsoft.com/office/officeart/2008/layout/HexagonCluster"/>
    <dgm:cxn modelId="{55922B91-9E94-46EB-A079-059E3CEACDC9}" type="presParOf" srcId="{3A3A74C3-CBA6-427E-9F82-41C28D7CE547}" destId="{4CCF7697-B836-4F95-8930-D0B852ABF65A}" srcOrd="0" destOrd="0" presId="urn:microsoft.com/office/officeart/2008/layout/HexagonCluster"/>
    <dgm:cxn modelId="{67E51AFF-B3BE-4475-91D4-58DC46BE8C31}" type="presParOf" srcId="{1EDA9F8F-AE2C-4BF1-A2DB-1B8AB9E87DCC}" destId="{1A40B31F-1A48-4FF2-B73C-F68ED5CD97F7}" srcOrd="3" destOrd="0" presId="urn:microsoft.com/office/officeart/2008/layout/HexagonCluster"/>
    <dgm:cxn modelId="{E395BC46-C183-451B-9860-985D565C8965}" type="presParOf" srcId="{1A40B31F-1A48-4FF2-B73C-F68ED5CD97F7}" destId="{4C7DAC19-000F-4E54-B01E-F2BEC1418753}" srcOrd="0" destOrd="0" presId="urn:microsoft.com/office/officeart/2008/layout/HexagonCluster"/>
    <dgm:cxn modelId="{4C4BCEC4-815F-443E-AD5E-7139E23571E5}" type="presParOf" srcId="{1EDA9F8F-AE2C-4BF1-A2DB-1B8AB9E87DCC}" destId="{93D49A17-9F8F-45DB-9068-4E605A92C22F}" srcOrd="4" destOrd="0" presId="urn:microsoft.com/office/officeart/2008/layout/HexagonCluster"/>
    <dgm:cxn modelId="{1960CB85-38A0-4A6A-B4D2-BD45272C7830}" type="presParOf" srcId="{93D49A17-9F8F-45DB-9068-4E605A92C22F}" destId="{F4F9EE04-1467-4B5B-87DB-4C402FE0DEC3}" srcOrd="0" destOrd="0" presId="urn:microsoft.com/office/officeart/2008/layout/HexagonCluster"/>
    <dgm:cxn modelId="{9F8C0750-4EE7-4711-A3F2-AA0E524A26E2}" type="presParOf" srcId="{1EDA9F8F-AE2C-4BF1-A2DB-1B8AB9E87DCC}" destId="{7555DBDF-F8AA-4CEA-B9BE-5ECC48016E54}" srcOrd="5" destOrd="0" presId="urn:microsoft.com/office/officeart/2008/layout/HexagonCluster"/>
    <dgm:cxn modelId="{C9EC57CC-6D10-441F-880B-935B5B0D78B6}" type="presParOf" srcId="{7555DBDF-F8AA-4CEA-B9BE-5ECC48016E54}" destId="{DDA203ED-D05B-4E30-A6CC-9240AFE61F58}" srcOrd="0" destOrd="0" presId="urn:microsoft.com/office/officeart/2008/layout/HexagonCluster"/>
    <dgm:cxn modelId="{7A66385D-D870-45E2-82D9-63A22F182145}" type="presParOf" srcId="{1EDA9F8F-AE2C-4BF1-A2DB-1B8AB9E87DCC}" destId="{0CD6860C-A6EF-4D90-A9CB-50B0530788B2}" srcOrd="6" destOrd="0" presId="urn:microsoft.com/office/officeart/2008/layout/HexagonCluster"/>
    <dgm:cxn modelId="{9DA66752-1B81-47F5-8B9D-FE0FE9CAE6B7}" type="presParOf" srcId="{0CD6860C-A6EF-4D90-A9CB-50B0530788B2}" destId="{73679BE2-552C-461D-A555-CAD547AB68A8}" srcOrd="0" destOrd="0" presId="urn:microsoft.com/office/officeart/2008/layout/HexagonCluster"/>
    <dgm:cxn modelId="{C5411789-036A-436E-95C5-C8884D4CD22A}" type="presParOf" srcId="{1EDA9F8F-AE2C-4BF1-A2DB-1B8AB9E87DCC}" destId="{057C59FA-6EDE-4A8D-B558-BD6FF63C8EE8}" srcOrd="7" destOrd="0" presId="urn:microsoft.com/office/officeart/2008/layout/HexagonCluster"/>
    <dgm:cxn modelId="{21FE6057-29EC-494F-96F5-DDA920B3C253}" type="presParOf" srcId="{057C59FA-6EDE-4A8D-B558-BD6FF63C8EE8}" destId="{1E173FD9-0C05-4144-95AA-2FD4BD39A6A6}" srcOrd="0" destOrd="0" presId="urn:microsoft.com/office/officeart/2008/layout/HexagonCluster"/>
    <dgm:cxn modelId="{81EA35E0-923F-443E-85E5-D365249FF47C}" type="presParOf" srcId="{1EDA9F8F-AE2C-4BF1-A2DB-1B8AB9E87DCC}" destId="{27CE5BD4-2BE8-4A7E-9AEC-13A25E37CB8B}" srcOrd="8" destOrd="0" presId="urn:microsoft.com/office/officeart/2008/layout/HexagonCluster"/>
    <dgm:cxn modelId="{30759EBA-F260-4698-A7D7-7A96346E08A7}" type="presParOf" srcId="{27CE5BD4-2BE8-4A7E-9AEC-13A25E37CB8B}" destId="{F9B72C83-23B4-478E-A073-0B9EB4A4AB72}" srcOrd="0" destOrd="0" presId="urn:microsoft.com/office/officeart/2008/layout/HexagonCluster"/>
    <dgm:cxn modelId="{93835A07-9B97-4801-958E-B9A2BEEE15DE}" type="presParOf" srcId="{1EDA9F8F-AE2C-4BF1-A2DB-1B8AB9E87DCC}" destId="{0371C4C7-F4D5-444A-BB4F-C76B6B58BCAA}" srcOrd="9" destOrd="0" presId="urn:microsoft.com/office/officeart/2008/layout/HexagonCluster"/>
    <dgm:cxn modelId="{9262ADAD-F0D6-411A-A95E-2F11BAD20727}" type="presParOf" srcId="{0371C4C7-F4D5-444A-BB4F-C76B6B58BCAA}" destId="{ED979589-A140-4B4F-B585-FD95C2E62238}" srcOrd="0" destOrd="0" presId="urn:microsoft.com/office/officeart/2008/layout/HexagonCluster"/>
    <dgm:cxn modelId="{6293B8A3-2660-4D62-9F99-70263D807831}" type="presParOf" srcId="{1EDA9F8F-AE2C-4BF1-A2DB-1B8AB9E87DCC}" destId="{926DC1C3-3730-48C1-A4CD-96EEA89C3CB9}" srcOrd="10" destOrd="0" presId="urn:microsoft.com/office/officeart/2008/layout/HexagonCluster"/>
    <dgm:cxn modelId="{B40D4286-DC19-40BF-868B-057A8A5A59A4}" type="presParOf" srcId="{926DC1C3-3730-48C1-A4CD-96EEA89C3CB9}" destId="{5EE1C272-022F-4A13-A951-675CE9CECA02}" srcOrd="0" destOrd="0" presId="urn:microsoft.com/office/officeart/2008/layout/HexagonCluster"/>
    <dgm:cxn modelId="{0A9565FE-BB46-484E-80DB-D05C92A07922}" type="presParOf" srcId="{1EDA9F8F-AE2C-4BF1-A2DB-1B8AB9E87DCC}" destId="{0DC04074-8900-43FB-8E35-DEAF5CE91AD7}" srcOrd="11" destOrd="0" presId="urn:microsoft.com/office/officeart/2008/layout/HexagonCluster"/>
    <dgm:cxn modelId="{10B95EDA-A7B1-4088-B21C-95C0B4A8BE1E}" type="presParOf" srcId="{0DC04074-8900-43FB-8E35-DEAF5CE91AD7}" destId="{BC590655-1234-4904-AC78-2B2086DC5E6D}" srcOrd="0" destOrd="0" presId="urn:microsoft.com/office/officeart/2008/layout/HexagonCluster"/>
    <dgm:cxn modelId="{A7679F96-E297-45D9-95BD-357FE536DECE}" type="presParOf" srcId="{1EDA9F8F-AE2C-4BF1-A2DB-1B8AB9E87DCC}" destId="{AEBAB7A3-D342-4709-8613-FE98B24E0EB9}" srcOrd="12" destOrd="0" presId="urn:microsoft.com/office/officeart/2008/layout/HexagonCluster"/>
    <dgm:cxn modelId="{CF978699-3192-4ABD-A5A0-045F6D072E40}" type="presParOf" srcId="{AEBAB7A3-D342-4709-8613-FE98B24E0EB9}" destId="{889BB681-3CE3-46A3-A2B4-0D8F30105A89}" srcOrd="0" destOrd="0" presId="urn:microsoft.com/office/officeart/2008/layout/HexagonCluster"/>
    <dgm:cxn modelId="{ADD4FA54-124A-4022-966A-03FFEBDDDCA2}" type="presParOf" srcId="{1EDA9F8F-AE2C-4BF1-A2DB-1B8AB9E87DCC}" destId="{24855674-B24C-4812-81AE-73C45DF19970}" srcOrd="13" destOrd="0" presId="urn:microsoft.com/office/officeart/2008/layout/HexagonCluster"/>
    <dgm:cxn modelId="{F1A151A9-ECD6-4730-BFDE-D37DFF1F29EF}" type="presParOf" srcId="{24855674-B24C-4812-81AE-73C45DF19970}" destId="{C85585D2-6720-4FB8-AD1D-1D942169A2F9}" srcOrd="0" destOrd="0" presId="urn:microsoft.com/office/officeart/2008/layout/HexagonCluster"/>
    <dgm:cxn modelId="{231ADBA2-0ABD-4DCD-9B4B-17447FE9F2B2}" type="presParOf" srcId="{1EDA9F8F-AE2C-4BF1-A2DB-1B8AB9E87DCC}" destId="{389B3E6E-FB58-4593-A917-DBD27104969B}" srcOrd="14" destOrd="0" presId="urn:microsoft.com/office/officeart/2008/layout/HexagonCluster"/>
    <dgm:cxn modelId="{DCEA5D7A-6DD2-4816-A39E-DE71D4B7FE19}" type="presParOf" srcId="{389B3E6E-FB58-4593-A917-DBD27104969B}" destId="{2FF67680-A56A-47A2-ABED-A30E64F28A05}" srcOrd="0" destOrd="0" presId="urn:microsoft.com/office/officeart/2008/layout/HexagonCluster"/>
    <dgm:cxn modelId="{43C95B92-66BD-46C5-B7ED-1A18F565BAFE}" type="presParOf" srcId="{1EDA9F8F-AE2C-4BF1-A2DB-1B8AB9E87DCC}" destId="{B8B4AD62-CFF9-4E72-B810-5162B4EB7893}" srcOrd="15" destOrd="0" presId="urn:microsoft.com/office/officeart/2008/layout/HexagonCluster"/>
    <dgm:cxn modelId="{F3C3C918-430C-4998-8D49-77AAF1522F70}" type="presParOf" srcId="{B8B4AD62-CFF9-4E72-B810-5162B4EB7893}" destId="{E897101E-CFF5-4859-A5E2-E4127C0A0138}" srcOrd="0" destOrd="0" presId="urn:microsoft.com/office/officeart/2008/layout/HexagonCluster"/>
    <dgm:cxn modelId="{5DE2BEFF-F0B5-4013-8BE6-D64E4EC24A4A}" type="presParOf" srcId="{1EDA9F8F-AE2C-4BF1-A2DB-1B8AB9E87DCC}" destId="{B9A5149A-BE1D-4DA2-AEB6-B79CE6818D02}" srcOrd="16" destOrd="0" presId="urn:microsoft.com/office/officeart/2008/layout/HexagonCluster"/>
    <dgm:cxn modelId="{245A963F-7A36-453C-87F8-3CD079B88155}" type="presParOf" srcId="{B9A5149A-BE1D-4DA2-AEB6-B79CE6818D02}" destId="{44A73DD7-A623-4AED-BB63-0C65052427E9}" srcOrd="0" destOrd="0" presId="urn:microsoft.com/office/officeart/2008/layout/HexagonCluster"/>
    <dgm:cxn modelId="{AC9F00F8-3FB1-4202-9CEE-62D873073B9C}" type="presParOf" srcId="{1EDA9F8F-AE2C-4BF1-A2DB-1B8AB9E87DCC}" destId="{1DA12C7E-E02B-43E7-903F-95A7253F19BF}" srcOrd="17" destOrd="0" presId="urn:microsoft.com/office/officeart/2008/layout/HexagonCluster"/>
    <dgm:cxn modelId="{DEC41A37-2406-444B-A2B8-681FFAAF6FCA}" type="presParOf" srcId="{1DA12C7E-E02B-43E7-903F-95A7253F19BF}" destId="{21854E96-6F9B-46E5-AF7F-680383632A6F}" srcOrd="0" destOrd="0" presId="urn:microsoft.com/office/officeart/2008/layout/HexagonCluster"/>
    <dgm:cxn modelId="{0533EBBA-7F2E-4297-80A7-B3A6E8CD207E}" type="presParOf" srcId="{1EDA9F8F-AE2C-4BF1-A2DB-1B8AB9E87DCC}" destId="{C0FB54FD-773A-4141-A702-2E2BD2E6276B}" srcOrd="18" destOrd="0" presId="urn:microsoft.com/office/officeart/2008/layout/HexagonCluster"/>
    <dgm:cxn modelId="{A2CDC20E-14A3-4AB1-9728-E347C40C566E}" type="presParOf" srcId="{C0FB54FD-773A-4141-A702-2E2BD2E6276B}" destId="{5E0F07AD-85C5-48EB-81F9-218558896EE6}" srcOrd="0" destOrd="0" presId="urn:microsoft.com/office/officeart/2008/layout/HexagonCluster"/>
    <dgm:cxn modelId="{BCD9FFB6-A76A-488D-8185-AB561D67D036}" type="presParOf" srcId="{1EDA9F8F-AE2C-4BF1-A2DB-1B8AB9E87DCC}" destId="{1AD19B30-9183-4197-9A80-60DB3984A05C}" srcOrd="19" destOrd="0" presId="urn:microsoft.com/office/officeart/2008/layout/HexagonCluster"/>
    <dgm:cxn modelId="{2DC2DE53-E952-49D8-B6B6-BC86AC9065B3}" type="presParOf" srcId="{1AD19B30-9183-4197-9A80-60DB3984A05C}" destId="{0A2BE4E5-4DB3-47B4-AEAD-0F237DE1E69B}" srcOrd="0" destOrd="0" presId="urn:microsoft.com/office/officeart/2008/layout/HexagonCluster"/>
    <dgm:cxn modelId="{A7B78F5A-BB64-4AE4-BCE2-1162A1A032AA}" type="presParOf" srcId="{1EDA9F8F-AE2C-4BF1-A2DB-1B8AB9E87DCC}" destId="{7BA7D501-FE85-4C56-8B24-1CD5BF9C95F9}" srcOrd="20" destOrd="0" presId="urn:microsoft.com/office/officeart/2008/layout/HexagonCluster"/>
    <dgm:cxn modelId="{E62F51AE-2DE4-4339-8E08-54F835B81FD2}" type="presParOf" srcId="{7BA7D501-FE85-4C56-8B24-1CD5BF9C95F9}" destId="{C341D9A0-0637-4D39-AAF0-C235FBCA457F}" srcOrd="0" destOrd="0" presId="urn:microsoft.com/office/officeart/2008/layout/HexagonCluster"/>
    <dgm:cxn modelId="{EDFCA60F-AD60-4317-858B-C7C75A6D3320}" type="presParOf" srcId="{1EDA9F8F-AE2C-4BF1-A2DB-1B8AB9E87DCC}" destId="{672C5C58-1A0C-4056-8061-1CFF9FDE6F36}" srcOrd="21" destOrd="0" presId="urn:microsoft.com/office/officeart/2008/layout/HexagonCluster"/>
    <dgm:cxn modelId="{257AAF4E-C190-410C-BCFC-42A36EB07A97}" type="presParOf" srcId="{672C5C58-1A0C-4056-8061-1CFF9FDE6F36}" destId="{E336DB65-3FB5-4A7B-B5EC-03828BB24859}" srcOrd="0" destOrd="0" presId="urn:microsoft.com/office/officeart/2008/layout/HexagonCluster"/>
    <dgm:cxn modelId="{93E38C30-78E3-45B2-A3DA-35C573E4F04F}" type="presParOf" srcId="{1EDA9F8F-AE2C-4BF1-A2DB-1B8AB9E87DCC}" destId="{9E84FBB8-3593-4A56-BEB4-1D1B9F841B40}" srcOrd="22" destOrd="0" presId="urn:microsoft.com/office/officeart/2008/layout/HexagonCluster"/>
    <dgm:cxn modelId="{0CB02088-16AD-4F77-ACAB-8DFFB336FA94}" type="presParOf" srcId="{9E84FBB8-3593-4A56-BEB4-1D1B9F841B40}" destId="{DC37E5F4-F6ED-406A-B65E-86818DEFCB04}" srcOrd="0" destOrd="0" presId="urn:microsoft.com/office/officeart/2008/layout/HexagonCluster"/>
    <dgm:cxn modelId="{51E38974-A548-4BA5-8798-9B0FB81917B0}" type="presParOf" srcId="{1EDA9F8F-AE2C-4BF1-A2DB-1B8AB9E87DCC}" destId="{7D6A76C7-5C8E-4CA6-8E47-066CE7A5D3C9}" srcOrd="23" destOrd="0" presId="urn:microsoft.com/office/officeart/2008/layout/HexagonCluster"/>
    <dgm:cxn modelId="{92D38333-11EF-4EAB-A562-FF04A1C37421}" type="presParOf" srcId="{7D6A76C7-5C8E-4CA6-8E47-066CE7A5D3C9}" destId="{6C63C0D5-EAD9-47ED-89B2-D6CA1EBF0959}" srcOrd="0" destOrd="0" presId="urn:microsoft.com/office/officeart/2008/layout/HexagonCluster"/>
    <dgm:cxn modelId="{38356714-9666-457F-AAD8-C09DD6EFF664}" type="presParOf" srcId="{1EDA9F8F-AE2C-4BF1-A2DB-1B8AB9E87DCC}" destId="{8520CE7D-D7C4-4344-882B-5A8150EA3DE3}" srcOrd="24" destOrd="0" presId="urn:microsoft.com/office/officeart/2008/layout/HexagonCluster"/>
    <dgm:cxn modelId="{FF32AD57-D8BA-47CC-8CD1-4FBED52A9DFF}" type="presParOf" srcId="{8520CE7D-D7C4-4344-882B-5A8150EA3DE3}" destId="{F657A752-893B-4037-BC9E-D7993103763D}" srcOrd="0" destOrd="0" presId="urn:microsoft.com/office/officeart/2008/layout/HexagonCluster"/>
    <dgm:cxn modelId="{3EAD92DD-FBBC-470C-B289-5BF7B3E21E2A}" type="presParOf" srcId="{1EDA9F8F-AE2C-4BF1-A2DB-1B8AB9E87DCC}" destId="{D0DA990F-3BA1-4DEF-B8A9-82135C97CEF6}" srcOrd="25" destOrd="0" presId="urn:microsoft.com/office/officeart/2008/layout/HexagonCluster"/>
    <dgm:cxn modelId="{3FC9383A-CCC4-42AB-82FB-75DC33CB131B}" type="presParOf" srcId="{D0DA990F-3BA1-4DEF-B8A9-82135C97CEF6}" destId="{5C77CAA8-AD8B-4FED-B4EB-6443BD0CD0D4}" srcOrd="0" destOrd="0" presId="urn:microsoft.com/office/officeart/2008/layout/HexagonCluster"/>
    <dgm:cxn modelId="{E5248970-3C92-4291-B3CD-6EF5A45B7F48}" type="presParOf" srcId="{1EDA9F8F-AE2C-4BF1-A2DB-1B8AB9E87DCC}" destId="{3C7D24EE-F0C5-4419-8D25-41B6DE9F733F}" srcOrd="26" destOrd="0" presId="urn:microsoft.com/office/officeart/2008/layout/HexagonCluster"/>
    <dgm:cxn modelId="{6EE8E7A0-4E39-4AE1-B09A-32F55C11A2E5}" type="presParOf" srcId="{3C7D24EE-F0C5-4419-8D25-41B6DE9F733F}" destId="{DB3BF458-AD69-4352-8A18-A3134F8162FF}" srcOrd="0" destOrd="0" presId="urn:microsoft.com/office/officeart/2008/layout/HexagonCluster"/>
    <dgm:cxn modelId="{9F9B3034-F376-4F61-9B26-15279773E81C}" type="presParOf" srcId="{1EDA9F8F-AE2C-4BF1-A2DB-1B8AB9E87DCC}" destId="{27CD2AB0-A87F-4F08-B51E-5CD32DFB8F19}" srcOrd="27" destOrd="0" presId="urn:microsoft.com/office/officeart/2008/layout/HexagonCluster"/>
    <dgm:cxn modelId="{410AF24C-2EAD-4ECA-AFDC-6D01795256FC}" type="presParOf" srcId="{27CD2AB0-A87F-4F08-B51E-5CD32DFB8F19}" destId="{505D0BCD-2E9D-4065-BBBC-7F821404B115}" srcOrd="0" destOrd="0" presId="urn:microsoft.com/office/officeart/2008/layout/HexagonCluster"/>
    <dgm:cxn modelId="{19367157-0EFC-4069-AB75-B35B4F96653D}" type="presParOf" srcId="{1EDA9F8F-AE2C-4BF1-A2DB-1B8AB9E87DCC}" destId="{DA7646E1-0CC5-4016-9090-2103A5B92325}" srcOrd="28" destOrd="0" presId="urn:microsoft.com/office/officeart/2008/layout/HexagonCluster"/>
    <dgm:cxn modelId="{D314C5D8-926F-406C-BD7F-686A3EBFBAFF}" type="presParOf" srcId="{DA7646E1-0CC5-4016-9090-2103A5B92325}" destId="{3AD23DF7-2E9D-4DBC-9B85-0F8FB7BE02CE}" srcOrd="0" destOrd="0" presId="urn:microsoft.com/office/officeart/2008/layout/HexagonCluster"/>
    <dgm:cxn modelId="{9D724E6A-4419-40CC-9BA6-2274E5592EDC}" type="presParOf" srcId="{1EDA9F8F-AE2C-4BF1-A2DB-1B8AB9E87DCC}" destId="{DB2B44C3-CEB1-47D2-88A4-70C43CCFAA5F}" srcOrd="29" destOrd="0" presId="urn:microsoft.com/office/officeart/2008/layout/HexagonCluster"/>
    <dgm:cxn modelId="{60934420-AD34-4860-8491-C500675A866E}" type="presParOf" srcId="{DB2B44C3-CEB1-47D2-88A4-70C43CCFAA5F}" destId="{6AD2304E-D5A4-481B-87EF-8F90F36F884D}" srcOrd="0" destOrd="0" presId="urn:microsoft.com/office/officeart/2008/layout/HexagonCluster"/>
    <dgm:cxn modelId="{3CEC25D2-8EB1-41E2-B879-56AF33803FA6}" type="presParOf" srcId="{1EDA9F8F-AE2C-4BF1-A2DB-1B8AB9E87DCC}" destId="{7736FFFA-AFF5-45F6-88C4-641DC9EE7BC1}" srcOrd="30" destOrd="0" presId="urn:microsoft.com/office/officeart/2008/layout/HexagonCluster"/>
    <dgm:cxn modelId="{6DF7D59A-AF08-4F94-94BB-F3C7605D1584}" type="presParOf" srcId="{7736FFFA-AFF5-45F6-88C4-641DC9EE7BC1}" destId="{AE782463-6B25-4B97-B225-25CED85861E3}" srcOrd="0" destOrd="0" presId="urn:microsoft.com/office/officeart/2008/layout/HexagonCluster"/>
    <dgm:cxn modelId="{0CD778BD-0C4D-4E0C-B6EF-3A4F381A0571}" type="presParOf" srcId="{1EDA9F8F-AE2C-4BF1-A2DB-1B8AB9E87DCC}" destId="{8E4A25B0-79A7-47FB-9E16-C56D63402C72}" srcOrd="31" destOrd="0" presId="urn:microsoft.com/office/officeart/2008/layout/HexagonCluster"/>
    <dgm:cxn modelId="{0A3696A5-B7C8-422A-8F80-D1C99F6464EF}" type="presParOf" srcId="{8E4A25B0-79A7-47FB-9E16-C56D63402C72}" destId="{4102965B-1826-4DDF-A107-017A587E84B8}" srcOrd="0" destOrd="0" presId="urn:microsoft.com/office/officeart/2008/layout/HexagonCluster"/>
    <dgm:cxn modelId="{416FB6AF-32FA-4A0A-9BA7-B7482A5029C1}" type="presParOf" srcId="{1EDA9F8F-AE2C-4BF1-A2DB-1B8AB9E87DCC}" destId="{2D2DD0A3-6045-47F3-A121-9E529A02D5DE}" srcOrd="32" destOrd="0" presId="urn:microsoft.com/office/officeart/2008/layout/HexagonCluster"/>
    <dgm:cxn modelId="{91BB7F5F-2072-4D01-99A5-8567D81709A8}" type="presParOf" srcId="{2D2DD0A3-6045-47F3-A121-9E529A02D5DE}" destId="{E9D0A777-7EB5-42A0-9656-2721B729C2AB}" srcOrd="0" destOrd="0" presId="urn:microsoft.com/office/officeart/2008/layout/HexagonCluster"/>
    <dgm:cxn modelId="{75890400-D983-4AFA-9E72-7991B713A667}" type="presParOf" srcId="{1EDA9F8F-AE2C-4BF1-A2DB-1B8AB9E87DCC}" destId="{79849421-41A0-4BD7-AD90-FD9B0EE001ED}" srcOrd="33" destOrd="0" presId="urn:microsoft.com/office/officeart/2008/layout/HexagonCluster"/>
    <dgm:cxn modelId="{071F1DAF-6F3E-446F-B31E-E607FD4700C5}" type="presParOf" srcId="{79849421-41A0-4BD7-AD90-FD9B0EE001ED}" destId="{93F9C16B-55A1-4540-8034-2F00F48A1690}" srcOrd="0" destOrd="0" presId="urn:microsoft.com/office/officeart/2008/layout/HexagonCluster"/>
    <dgm:cxn modelId="{CCF83EC0-3183-4F59-933C-5E381C7B53E6}" type="presParOf" srcId="{1EDA9F8F-AE2C-4BF1-A2DB-1B8AB9E87DCC}" destId="{86EF3BC3-201F-4EC9-B532-72745CA5E720}" srcOrd="34" destOrd="0" presId="urn:microsoft.com/office/officeart/2008/layout/HexagonCluster"/>
    <dgm:cxn modelId="{7412F0CC-5657-4805-97A6-2D10CAC4BD72}" type="presParOf" srcId="{86EF3BC3-201F-4EC9-B532-72745CA5E720}" destId="{3DB02B99-3445-4C2E-B0B9-A4D1F6AE5375}" srcOrd="0" destOrd="0" presId="urn:microsoft.com/office/officeart/2008/layout/HexagonCluster"/>
    <dgm:cxn modelId="{B5BF2FAA-24C0-4A37-A369-7EB36C456CF8}" type="presParOf" srcId="{1EDA9F8F-AE2C-4BF1-A2DB-1B8AB9E87DCC}" destId="{3F08CA70-EF4E-406B-AA67-7F027E7201BF}" srcOrd="35" destOrd="0" presId="urn:microsoft.com/office/officeart/2008/layout/HexagonCluster"/>
    <dgm:cxn modelId="{F94305E6-C586-445A-8043-5FB9C2F0D437}" type="presParOf" srcId="{3F08CA70-EF4E-406B-AA67-7F027E7201BF}" destId="{886F1F4D-6E29-4DF6-A099-9FA979006CB7}" srcOrd="0" destOrd="0" presId="urn:microsoft.com/office/officeart/2008/layout/HexagonCluster"/>
    <dgm:cxn modelId="{90CE0588-AC0D-4631-A859-F96FD7B9E0A9}" type="presParOf" srcId="{1EDA9F8F-AE2C-4BF1-A2DB-1B8AB9E87DCC}" destId="{214FBB4E-9920-4D20-AE6D-F28E86B6E341}" srcOrd="36" destOrd="0" presId="urn:microsoft.com/office/officeart/2008/layout/HexagonCluster"/>
    <dgm:cxn modelId="{A4FD3674-7D33-429A-ABBE-342B77ECE3D3}" type="presParOf" srcId="{214FBB4E-9920-4D20-AE6D-F28E86B6E341}" destId="{A9B34B99-08A0-42EC-8DDD-EA62BE3271E0}" srcOrd="0" destOrd="0" presId="urn:microsoft.com/office/officeart/2008/layout/HexagonCluster"/>
    <dgm:cxn modelId="{9CA9A339-0F47-4AC6-BB23-6D6347CC4F03}" type="presParOf" srcId="{1EDA9F8F-AE2C-4BF1-A2DB-1B8AB9E87DCC}" destId="{892BA832-3788-4731-AE91-959D679B6C4E}" srcOrd="37" destOrd="0" presId="urn:microsoft.com/office/officeart/2008/layout/HexagonCluster"/>
    <dgm:cxn modelId="{554A9B3D-BD61-43A7-AF31-B4E428806BCD}" type="presParOf" srcId="{892BA832-3788-4731-AE91-959D679B6C4E}" destId="{3D1751A9-FB68-428C-A148-65BC3AD11262}" srcOrd="0" destOrd="0" presId="urn:microsoft.com/office/officeart/2008/layout/HexagonCluster"/>
    <dgm:cxn modelId="{19BB1B79-D271-4AB0-A67E-C88B24E9E3E7}" type="presParOf" srcId="{1EDA9F8F-AE2C-4BF1-A2DB-1B8AB9E87DCC}" destId="{573CF04B-51C8-4784-BCDE-23A9FA7CC745}" srcOrd="38" destOrd="0" presId="urn:microsoft.com/office/officeart/2008/layout/HexagonCluster"/>
    <dgm:cxn modelId="{CEB6CFD4-3906-4D81-A8FD-7A03744E4904}" type="presParOf" srcId="{573CF04B-51C8-4784-BCDE-23A9FA7CC745}" destId="{C6B69148-1F89-41E9-A8D1-468B75119BB8}" srcOrd="0" destOrd="0" presId="urn:microsoft.com/office/officeart/2008/layout/HexagonCluster"/>
    <dgm:cxn modelId="{141E7BEA-46FA-4810-AFB2-A1C0F8698826}" type="presParOf" srcId="{1EDA9F8F-AE2C-4BF1-A2DB-1B8AB9E87DCC}" destId="{F877F167-1D2B-4C72-9E4A-1975F11F07CA}" srcOrd="39" destOrd="0" presId="urn:microsoft.com/office/officeart/2008/layout/HexagonCluster"/>
    <dgm:cxn modelId="{1E6E6DC1-F610-4C04-97EE-5D65E58A1BB7}" type="presParOf" srcId="{F877F167-1D2B-4C72-9E4A-1975F11F07CA}" destId="{61BCCB5A-AE68-4C00-80EA-CEE55D088DD1}"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1D5743-9F22-4E11-90C5-24F741ED0635}">
      <dsp:nvSpPr>
        <dsp:cNvPr id="0" name=""/>
        <dsp:cNvSpPr/>
      </dsp:nvSpPr>
      <dsp:spPr>
        <a:xfrm>
          <a:off x="2129925" y="2009293"/>
          <a:ext cx="1408584" cy="1209234"/>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rtl="0">
            <a:lnSpc>
              <a:spcPct val="90000"/>
            </a:lnSpc>
            <a:spcBef>
              <a:spcPct val="0"/>
            </a:spcBef>
            <a:spcAft>
              <a:spcPct val="35000"/>
            </a:spcAft>
            <a:buNone/>
          </a:pPr>
          <a:r>
            <a:rPr lang="en-US" sz="1400" kern="1200" dirty="0" err="1"/>
            <a:t>Asseguração</a:t>
          </a:r>
          <a:r>
            <a:rPr lang="en-US" sz="1400" kern="1200" dirty="0"/>
            <a:t> </a:t>
          </a:r>
          <a:r>
            <a:rPr lang="en-US" sz="1400" kern="1200" dirty="0" err="1"/>
            <a:t>Integrada</a:t>
          </a:r>
          <a:endParaRPr lang="pt-BR" sz="1400" kern="1200" dirty="0"/>
        </a:p>
      </dsp:txBody>
      <dsp:txXfrm>
        <a:off x="2348076" y="2196571"/>
        <a:ext cx="972282" cy="834678"/>
      </dsp:txXfrm>
    </dsp:sp>
    <dsp:sp modelId="{A34DCF2B-703E-46BC-9BED-BB74186B4ABF}">
      <dsp:nvSpPr>
        <dsp:cNvPr id="0" name=""/>
        <dsp:cNvSpPr/>
      </dsp:nvSpPr>
      <dsp:spPr>
        <a:xfrm>
          <a:off x="2163773" y="2550157"/>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CF7697-B836-4F95-8930-D0B852ABF65A}">
      <dsp:nvSpPr>
        <dsp:cNvPr id="0" name=""/>
        <dsp:cNvSpPr/>
      </dsp:nvSpPr>
      <dsp:spPr>
        <a:xfrm>
          <a:off x="918352" y="1340922"/>
          <a:ext cx="1408584" cy="1209234"/>
        </a:xfrm>
        <a:prstGeom prst="hexagon">
          <a:avLst>
            <a:gd name="adj" fmla="val 25000"/>
            <a:gd name="vf" fmla="val 115470"/>
          </a:avLst>
        </a:prstGeom>
        <a:blipFill rotWithShape="1">
          <a:blip xmlns:r="http://schemas.openxmlformats.org/officeDocument/2006/relationships" r:embed="rId1" cstate="screen">
            <a:extLst>
              <a:ext uri="{28A0092B-C50C-407E-A947-70E740481C1C}">
                <a14:useLocalDpi xmlns:a14="http://schemas.microsoft.com/office/drawing/2010/main"/>
              </a:ext>
            </a:extLst>
          </a:blip>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7DAC19-000F-4E54-B01E-F2BEC1418753}">
      <dsp:nvSpPr>
        <dsp:cNvPr id="0" name=""/>
        <dsp:cNvSpPr/>
      </dsp:nvSpPr>
      <dsp:spPr>
        <a:xfrm>
          <a:off x="1882577" y="2389204"/>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4F9EE04-1467-4B5B-87DB-4C402FE0DEC3}">
      <dsp:nvSpPr>
        <dsp:cNvPr id="0" name=""/>
        <dsp:cNvSpPr/>
      </dsp:nvSpPr>
      <dsp:spPr>
        <a:xfrm>
          <a:off x="3342367" y="1336742"/>
          <a:ext cx="1408584" cy="1209234"/>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rtl="0">
            <a:lnSpc>
              <a:spcPct val="90000"/>
            </a:lnSpc>
            <a:spcBef>
              <a:spcPct val="0"/>
            </a:spcBef>
            <a:spcAft>
              <a:spcPct val="35000"/>
            </a:spcAft>
            <a:buNone/>
          </a:pPr>
          <a:r>
            <a:rPr lang="pt-BR" sz="1400" kern="1200" dirty="0"/>
            <a:t>Cyber-</a:t>
          </a:r>
          <a:r>
            <a:rPr lang="pt-BR" sz="1400" kern="1200" dirty="0" err="1"/>
            <a:t>security</a:t>
          </a:r>
          <a:endParaRPr lang="pt-BR" sz="1400" kern="1200" dirty="0"/>
        </a:p>
      </dsp:txBody>
      <dsp:txXfrm>
        <a:off x="3560518" y="1524020"/>
        <a:ext cx="972282" cy="834678"/>
      </dsp:txXfrm>
    </dsp:sp>
    <dsp:sp modelId="{DDA203ED-D05B-4E30-A6CC-9240AFE61F58}">
      <dsp:nvSpPr>
        <dsp:cNvPr id="0" name=""/>
        <dsp:cNvSpPr/>
      </dsp:nvSpPr>
      <dsp:spPr>
        <a:xfrm>
          <a:off x="4311800" y="2382933"/>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679BE2-552C-461D-A555-CAD547AB68A8}">
      <dsp:nvSpPr>
        <dsp:cNvPr id="0" name=""/>
        <dsp:cNvSpPr/>
      </dsp:nvSpPr>
      <dsp:spPr>
        <a:xfrm>
          <a:off x="4553941" y="2006681"/>
          <a:ext cx="1408584" cy="1209234"/>
        </a:xfrm>
        <a:prstGeom prst="hexagon">
          <a:avLst>
            <a:gd name="adj" fmla="val 25000"/>
            <a:gd name="vf" fmla="val 115470"/>
          </a:avLst>
        </a:prstGeom>
        <a:blipFill rotWithShape="1">
          <a:blip xmlns:r="http://schemas.openxmlformats.org/officeDocument/2006/relationships" r:embed="rId2" cstate="screen">
            <a:extLst>
              <a:ext uri="{28A0092B-C50C-407E-A947-70E740481C1C}">
                <a14:useLocalDpi xmlns:a14="http://schemas.microsoft.com/office/drawing/2010/main"/>
              </a:ext>
            </a:extLst>
          </a:blip>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E173FD9-0C05-4144-95AA-2FD4BD39A6A6}">
      <dsp:nvSpPr>
        <dsp:cNvPr id="0" name=""/>
        <dsp:cNvSpPr/>
      </dsp:nvSpPr>
      <dsp:spPr>
        <a:xfrm>
          <a:off x="4587789" y="2544931"/>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9B72C83-23B4-478E-A073-0B9EB4A4AB72}">
      <dsp:nvSpPr>
        <dsp:cNvPr id="0" name=""/>
        <dsp:cNvSpPr/>
      </dsp:nvSpPr>
      <dsp:spPr>
        <a:xfrm>
          <a:off x="2129925" y="672029"/>
          <a:ext cx="1408584" cy="1209234"/>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rtl="0">
            <a:lnSpc>
              <a:spcPct val="90000"/>
            </a:lnSpc>
            <a:spcBef>
              <a:spcPct val="0"/>
            </a:spcBef>
            <a:spcAft>
              <a:spcPct val="35000"/>
            </a:spcAft>
            <a:buNone/>
          </a:pPr>
          <a:r>
            <a:rPr lang="en-US" sz="1400" kern="1200" dirty="0" err="1"/>
            <a:t>Tecnologias</a:t>
          </a:r>
          <a:r>
            <a:rPr lang="en-US" sz="1400" kern="1200" dirty="0"/>
            <a:t> </a:t>
          </a:r>
          <a:r>
            <a:rPr lang="en-US" sz="1400" kern="1200" dirty="0" err="1"/>
            <a:t>emergentes</a:t>
          </a:r>
          <a:endParaRPr lang="pt-BR" sz="1400" kern="1200" dirty="0"/>
        </a:p>
      </dsp:txBody>
      <dsp:txXfrm>
        <a:off x="2348076" y="859307"/>
        <a:ext cx="972282" cy="834678"/>
      </dsp:txXfrm>
    </dsp:sp>
    <dsp:sp modelId="{ED979589-A140-4B4F-B585-FD95C2E62238}">
      <dsp:nvSpPr>
        <dsp:cNvPr id="0" name=""/>
        <dsp:cNvSpPr/>
      </dsp:nvSpPr>
      <dsp:spPr>
        <a:xfrm>
          <a:off x="3088943" y="688751"/>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EE1C272-022F-4A13-A951-675CE9CECA02}">
      <dsp:nvSpPr>
        <dsp:cNvPr id="0" name=""/>
        <dsp:cNvSpPr/>
      </dsp:nvSpPr>
      <dsp:spPr>
        <a:xfrm>
          <a:off x="3342367" y="0"/>
          <a:ext cx="1408584" cy="1209234"/>
        </a:xfrm>
        <a:prstGeom prst="hexagon">
          <a:avLst>
            <a:gd name="adj" fmla="val 25000"/>
            <a:gd name="vf" fmla="val 115470"/>
          </a:avLst>
        </a:prstGeom>
        <a:blipFill rotWithShape="1">
          <a:blip xmlns:r="http://schemas.openxmlformats.org/officeDocument/2006/relationships" r:embed="rId3" cstate="screen">
            <a:extLst>
              <a:ext uri="{28A0092B-C50C-407E-A947-70E740481C1C}">
                <a14:useLocalDpi xmlns:a14="http://schemas.microsoft.com/office/drawing/2010/main"/>
              </a:ext>
            </a:extLst>
          </a:blip>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C590655-1234-4904-AC78-2B2086DC5E6D}">
      <dsp:nvSpPr>
        <dsp:cNvPr id="0" name=""/>
        <dsp:cNvSpPr/>
      </dsp:nvSpPr>
      <dsp:spPr>
        <a:xfrm>
          <a:off x="3382290" y="535637"/>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89BB681-3CE3-46A3-A2B4-0D8F30105A89}">
      <dsp:nvSpPr>
        <dsp:cNvPr id="0" name=""/>
        <dsp:cNvSpPr/>
      </dsp:nvSpPr>
      <dsp:spPr>
        <a:xfrm>
          <a:off x="4553941" y="669938"/>
          <a:ext cx="1408584" cy="1209234"/>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rtl="0">
            <a:lnSpc>
              <a:spcPct val="90000"/>
            </a:lnSpc>
            <a:spcBef>
              <a:spcPct val="0"/>
            </a:spcBef>
            <a:spcAft>
              <a:spcPct val="35000"/>
            </a:spcAft>
            <a:buNone/>
          </a:pPr>
          <a:r>
            <a:rPr lang="en-US" sz="1400" kern="1200" dirty="0" err="1"/>
            <a:t>Alinhamento</a:t>
          </a:r>
          <a:r>
            <a:rPr lang="en-US" sz="1400" kern="1200" dirty="0"/>
            <a:t> </a:t>
          </a:r>
          <a:r>
            <a:rPr lang="en-US" sz="1400" kern="1200" dirty="0" err="1"/>
            <a:t>estratégico</a:t>
          </a:r>
          <a:endParaRPr lang="pt-BR" sz="1400" kern="1200" dirty="0"/>
        </a:p>
      </dsp:txBody>
      <dsp:txXfrm>
        <a:off x="4772092" y="857216"/>
        <a:ext cx="972282" cy="834678"/>
      </dsp:txXfrm>
    </dsp:sp>
    <dsp:sp modelId="{C85585D2-6720-4FB8-AD1D-1D942169A2F9}">
      <dsp:nvSpPr>
        <dsp:cNvPr id="0" name=""/>
        <dsp:cNvSpPr/>
      </dsp:nvSpPr>
      <dsp:spPr>
        <a:xfrm>
          <a:off x="5772458" y="1205576"/>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FF67680-A56A-47A2-ABED-A30E64F28A05}">
      <dsp:nvSpPr>
        <dsp:cNvPr id="0" name=""/>
        <dsp:cNvSpPr/>
      </dsp:nvSpPr>
      <dsp:spPr>
        <a:xfrm>
          <a:off x="5765515" y="1349806"/>
          <a:ext cx="1408584" cy="1209234"/>
        </a:xfrm>
        <a:prstGeom prst="hexagon">
          <a:avLst>
            <a:gd name="adj" fmla="val 25000"/>
            <a:gd name="vf" fmla="val 115470"/>
          </a:avLst>
        </a:prstGeom>
        <a:blipFill rotWithShape="1">
          <a:blip xmlns:r="http://schemas.openxmlformats.org/officeDocument/2006/relationships" r:embed="rId4" cstate="screen">
            <a:extLst>
              <a:ext uri="{28A0092B-C50C-407E-A947-70E740481C1C}">
                <a14:useLocalDpi xmlns:a14="http://schemas.microsoft.com/office/drawing/2010/main"/>
              </a:ext>
            </a:extLst>
          </a:blip>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897101E-CFF5-4859-A5E2-E4127C0A0138}">
      <dsp:nvSpPr>
        <dsp:cNvPr id="0" name=""/>
        <dsp:cNvSpPr/>
      </dsp:nvSpPr>
      <dsp:spPr>
        <a:xfrm>
          <a:off x="6039768" y="1371232"/>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4A73DD7-A623-4AED-BB63-0C65052427E9}">
      <dsp:nvSpPr>
        <dsp:cNvPr id="0" name=""/>
        <dsp:cNvSpPr/>
      </dsp:nvSpPr>
      <dsp:spPr>
        <a:xfrm>
          <a:off x="5765515" y="12541"/>
          <a:ext cx="1408584" cy="1209234"/>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rtl="0">
            <a:lnSpc>
              <a:spcPct val="90000"/>
            </a:lnSpc>
            <a:spcBef>
              <a:spcPct val="0"/>
            </a:spcBef>
            <a:spcAft>
              <a:spcPct val="35000"/>
            </a:spcAft>
            <a:buNone/>
          </a:pPr>
          <a:r>
            <a:rPr lang="en-US" sz="1400" kern="1200" dirty="0"/>
            <a:t>Compliance </a:t>
          </a:r>
          <a:r>
            <a:rPr lang="en-US" sz="1400" kern="1200" dirty="0" err="1"/>
            <a:t>Regulatório</a:t>
          </a:r>
          <a:endParaRPr lang="pt-BR" sz="1400" kern="1200" dirty="0"/>
        </a:p>
      </dsp:txBody>
      <dsp:txXfrm>
        <a:off x="5983666" y="199819"/>
        <a:ext cx="972282" cy="834678"/>
      </dsp:txXfrm>
    </dsp:sp>
    <dsp:sp modelId="{21854E96-6F9B-46E5-AF7F-680383632A6F}">
      <dsp:nvSpPr>
        <dsp:cNvPr id="0" name=""/>
        <dsp:cNvSpPr/>
      </dsp:nvSpPr>
      <dsp:spPr>
        <a:xfrm>
          <a:off x="6984032" y="554972"/>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E0F07AD-85C5-48EB-81F9-218558896EE6}">
      <dsp:nvSpPr>
        <dsp:cNvPr id="0" name=""/>
        <dsp:cNvSpPr/>
      </dsp:nvSpPr>
      <dsp:spPr>
        <a:xfrm>
          <a:off x="6977957" y="687706"/>
          <a:ext cx="1408584" cy="1209234"/>
        </a:xfrm>
        <a:prstGeom prst="hexagon">
          <a:avLst>
            <a:gd name="adj" fmla="val 25000"/>
            <a:gd name="vf" fmla="val 115470"/>
          </a:avLst>
        </a:prstGeom>
        <a:blipFill rotWithShape="1">
          <a:blip xmlns:r="http://schemas.openxmlformats.org/officeDocument/2006/relationships" r:embed="rId5" cstate="screen">
            <a:extLst>
              <a:ext uri="{28A0092B-C50C-407E-A947-70E740481C1C}">
                <a14:useLocalDpi xmlns:a14="http://schemas.microsoft.com/office/drawing/2010/main"/>
              </a:ext>
            </a:extLst>
          </a:blip>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A2BE4E5-4DB3-47B4-AEAD-0F237DE1E69B}">
      <dsp:nvSpPr>
        <dsp:cNvPr id="0" name=""/>
        <dsp:cNvSpPr/>
      </dsp:nvSpPr>
      <dsp:spPr>
        <a:xfrm>
          <a:off x="7258285" y="714357"/>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341D9A0-0637-4D39-AAF0-C235FBCA457F}">
      <dsp:nvSpPr>
        <dsp:cNvPr id="0" name=""/>
        <dsp:cNvSpPr/>
      </dsp:nvSpPr>
      <dsp:spPr>
        <a:xfrm>
          <a:off x="6977957" y="2022358"/>
          <a:ext cx="1408584" cy="1209234"/>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rtl="0">
            <a:lnSpc>
              <a:spcPct val="90000"/>
            </a:lnSpc>
            <a:spcBef>
              <a:spcPct val="0"/>
            </a:spcBef>
            <a:spcAft>
              <a:spcPct val="35000"/>
            </a:spcAft>
            <a:buNone/>
          </a:pPr>
          <a:r>
            <a:rPr lang="en-US" sz="1400" kern="1200" dirty="0" err="1"/>
            <a:t>Relacion</a:t>
          </a:r>
          <a:r>
            <a:rPr lang="en-US" sz="1400" kern="1200" dirty="0"/>
            <a:t>. com </a:t>
          </a:r>
          <a:r>
            <a:rPr lang="en-US" sz="1400" kern="1200" dirty="0" err="1"/>
            <a:t>terceiros</a:t>
          </a:r>
          <a:endParaRPr lang="pt-BR" sz="1400" kern="1200" dirty="0"/>
        </a:p>
      </dsp:txBody>
      <dsp:txXfrm>
        <a:off x="7196108" y="2209636"/>
        <a:ext cx="972282" cy="834678"/>
      </dsp:txXfrm>
    </dsp:sp>
    <dsp:sp modelId="{E336DB65-3FB5-4A7B-B5EC-03828BB24859}">
      <dsp:nvSpPr>
        <dsp:cNvPr id="0" name=""/>
        <dsp:cNvSpPr/>
      </dsp:nvSpPr>
      <dsp:spPr>
        <a:xfrm>
          <a:off x="7256549" y="3081614"/>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C37E5F4-F6ED-406A-B65E-86818DEFCB04}">
      <dsp:nvSpPr>
        <dsp:cNvPr id="0" name=""/>
        <dsp:cNvSpPr/>
      </dsp:nvSpPr>
      <dsp:spPr>
        <a:xfrm>
          <a:off x="5765515" y="2684458"/>
          <a:ext cx="1408584" cy="1209234"/>
        </a:xfrm>
        <a:prstGeom prst="hexagon">
          <a:avLst>
            <a:gd name="adj" fmla="val 25000"/>
            <a:gd name="vf" fmla="val 115470"/>
          </a:avLst>
        </a:prstGeom>
        <a:blipFill rotWithShape="1">
          <a:blip xmlns:r="http://schemas.openxmlformats.org/officeDocument/2006/relationships" r:embed="rId6" cstate="screen">
            <a:extLst>
              <a:ext uri="{28A0092B-C50C-407E-A947-70E740481C1C}">
                <a14:useLocalDpi xmlns:a14="http://schemas.microsoft.com/office/drawing/2010/main"/>
              </a:ext>
            </a:extLst>
          </a:blip>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C63C0D5-EAD9-47ED-89B2-D6CA1EBF0959}">
      <dsp:nvSpPr>
        <dsp:cNvPr id="0" name=""/>
        <dsp:cNvSpPr/>
      </dsp:nvSpPr>
      <dsp:spPr>
        <a:xfrm>
          <a:off x="6995314" y="3214870"/>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657A752-893B-4037-BC9E-D7993103763D}">
      <dsp:nvSpPr>
        <dsp:cNvPr id="0" name=""/>
        <dsp:cNvSpPr/>
      </dsp:nvSpPr>
      <dsp:spPr>
        <a:xfrm>
          <a:off x="3341499" y="2676619"/>
          <a:ext cx="1408584" cy="1209234"/>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rtl="0">
            <a:lnSpc>
              <a:spcPct val="90000"/>
            </a:lnSpc>
            <a:spcBef>
              <a:spcPct val="0"/>
            </a:spcBef>
            <a:spcAft>
              <a:spcPct val="35000"/>
            </a:spcAft>
            <a:buNone/>
          </a:pPr>
          <a:r>
            <a:rPr lang="en-US" sz="1400" kern="1200" dirty="0"/>
            <a:t>Data Analytics Auditoria </a:t>
          </a:r>
          <a:r>
            <a:rPr lang="en-US" sz="1400" kern="1200" dirty="0" err="1"/>
            <a:t>Contínua</a:t>
          </a:r>
          <a:endParaRPr lang="pt-BR" sz="1400" kern="1200" dirty="0"/>
        </a:p>
      </dsp:txBody>
      <dsp:txXfrm>
        <a:off x="3559650" y="2863897"/>
        <a:ext cx="972282" cy="834678"/>
      </dsp:txXfrm>
    </dsp:sp>
    <dsp:sp modelId="{5C77CAA8-AD8B-4FED-B4EB-6443BD0CD0D4}">
      <dsp:nvSpPr>
        <dsp:cNvPr id="0" name=""/>
        <dsp:cNvSpPr/>
      </dsp:nvSpPr>
      <dsp:spPr>
        <a:xfrm>
          <a:off x="3381422" y="3212780"/>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B3BF458-AD69-4352-8A18-A3134F8162FF}">
      <dsp:nvSpPr>
        <dsp:cNvPr id="0" name=""/>
        <dsp:cNvSpPr/>
      </dsp:nvSpPr>
      <dsp:spPr>
        <a:xfrm>
          <a:off x="2129058" y="3349171"/>
          <a:ext cx="1408584" cy="1209234"/>
        </a:xfrm>
        <a:prstGeom prst="hexagon">
          <a:avLst>
            <a:gd name="adj" fmla="val 25000"/>
            <a:gd name="vf" fmla="val 115470"/>
          </a:avLst>
        </a:prstGeom>
        <a:blipFill rotWithShape="1">
          <a:blip xmlns:r="http://schemas.openxmlformats.org/officeDocument/2006/relationships" r:embed="rId7" cstate="screen">
            <a:extLst>
              <a:ext uri="{28A0092B-C50C-407E-A947-70E740481C1C}">
                <a14:useLocalDpi xmlns:a14="http://schemas.microsoft.com/office/drawing/2010/main"/>
              </a:ext>
            </a:extLst>
          </a:blip>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05D0BCD-2E9D-4065-BBBC-7F821404B115}">
      <dsp:nvSpPr>
        <dsp:cNvPr id="0" name=""/>
        <dsp:cNvSpPr/>
      </dsp:nvSpPr>
      <dsp:spPr>
        <a:xfrm>
          <a:off x="3088076" y="3365893"/>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AD23DF7-2E9D-4DBC-9B85-0F8FB7BE02CE}">
      <dsp:nvSpPr>
        <dsp:cNvPr id="0" name=""/>
        <dsp:cNvSpPr/>
      </dsp:nvSpPr>
      <dsp:spPr>
        <a:xfrm>
          <a:off x="8183455" y="2700135"/>
          <a:ext cx="1408584" cy="1209234"/>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rtl="0">
            <a:lnSpc>
              <a:spcPct val="90000"/>
            </a:lnSpc>
            <a:spcBef>
              <a:spcPct val="0"/>
            </a:spcBef>
            <a:spcAft>
              <a:spcPct val="35000"/>
            </a:spcAft>
            <a:buNone/>
          </a:pPr>
          <a:r>
            <a:rPr lang="en-US" sz="1400" kern="1200" dirty="0"/>
            <a:t>Anti-</a:t>
          </a:r>
          <a:r>
            <a:rPr lang="en-US" sz="1400" kern="1200" dirty="0" err="1"/>
            <a:t>corrupção</a:t>
          </a:r>
          <a:endParaRPr lang="pt-BR" sz="1400" kern="1200" dirty="0"/>
        </a:p>
      </dsp:txBody>
      <dsp:txXfrm>
        <a:off x="8401606" y="2887413"/>
        <a:ext cx="972282" cy="834678"/>
      </dsp:txXfrm>
    </dsp:sp>
    <dsp:sp modelId="{6AD2304E-D5A4-481B-87EF-8F90F36F884D}">
      <dsp:nvSpPr>
        <dsp:cNvPr id="0" name=""/>
        <dsp:cNvSpPr/>
      </dsp:nvSpPr>
      <dsp:spPr>
        <a:xfrm>
          <a:off x="8462916" y="3759391"/>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E782463-6B25-4B97-B225-25CED85861E3}">
      <dsp:nvSpPr>
        <dsp:cNvPr id="0" name=""/>
        <dsp:cNvSpPr/>
      </dsp:nvSpPr>
      <dsp:spPr>
        <a:xfrm>
          <a:off x="6971881" y="3361713"/>
          <a:ext cx="1408584" cy="1209234"/>
        </a:xfrm>
        <a:prstGeom prst="hexagon">
          <a:avLst>
            <a:gd name="adj" fmla="val 25000"/>
            <a:gd name="vf" fmla="val 115470"/>
          </a:avLst>
        </a:prstGeom>
        <a:blipFill rotWithShape="1">
          <a:blip xmlns:r="http://schemas.openxmlformats.org/officeDocument/2006/relationships" r:embed="rId8" cstate="screen">
            <a:extLst>
              <a:ext uri="{28A0092B-C50C-407E-A947-70E740481C1C}">
                <a14:useLocalDpi xmlns:a14="http://schemas.microsoft.com/office/drawing/2010/main"/>
              </a:ext>
            </a:extLst>
          </a:blip>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102965B-1826-4DDF-A107-017A587E84B8}">
      <dsp:nvSpPr>
        <dsp:cNvPr id="0" name=""/>
        <dsp:cNvSpPr/>
      </dsp:nvSpPr>
      <dsp:spPr>
        <a:xfrm>
          <a:off x="8201681" y="3892647"/>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9D0A777-7EB5-42A0-9656-2721B729C2AB}">
      <dsp:nvSpPr>
        <dsp:cNvPr id="0" name=""/>
        <dsp:cNvSpPr/>
      </dsp:nvSpPr>
      <dsp:spPr>
        <a:xfrm>
          <a:off x="8188663" y="26128"/>
          <a:ext cx="1408584" cy="1209234"/>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rtl="0">
            <a:lnSpc>
              <a:spcPct val="90000"/>
            </a:lnSpc>
            <a:spcBef>
              <a:spcPct val="0"/>
            </a:spcBef>
            <a:spcAft>
              <a:spcPct val="35000"/>
            </a:spcAft>
            <a:buNone/>
          </a:pPr>
          <a:r>
            <a:rPr lang="en-US" sz="1400" kern="1200" dirty="0" err="1"/>
            <a:t>Risco</a:t>
          </a:r>
          <a:r>
            <a:rPr lang="en-US" sz="1400" kern="1200" dirty="0"/>
            <a:t> de performance</a:t>
          </a:r>
          <a:endParaRPr lang="pt-BR" sz="1400" kern="1200" dirty="0"/>
        </a:p>
      </dsp:txBody>
      <dsp:txXfrm>
        <a:off x="8406814" y="213406"/>
        <a:ext cx="972282" cy="834678"/>
      </dsp:txXfrm>
    </dsp:sp>
    <dsp:sp modelId="{93F9C16B-55A1-4540-8034-2F00F48A1690}">
      <dsp:nvSpPr>
        <dsp:cNvPr id="0" name=""/>
        <dsp:cNvSpPr/>
      </dsp:nvSpPr>
      <dsp:spPr>
        <a:xfrm>
          <a:off x="9163303" y="1089042"/>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DB02B99-3445-4C2E-B0B9-A4D1F6AE5375}">
      <dsp:nvSpPr>
        <dsp:cNvPr id="0" name=""/>
        <dsp:cNvSpPr/>
      </dsp:nvSpPr>
      <dsp:spPr>
        <a:xfrm>
          <a:off x="8188663" y="1360780"/>
          <a:ext cx="1408584" cy="1209234"/>
        </a:xfrm>
        <a:prstGeom prst="hexagon">
          <a:avLst>
            <a:gd name="adj" fmla="val 25000"/>
            <a:gd name="vf" fmla="val 115470"/>
          </a:avLst>
        </a:prstGeom>
        <a:blipFill rotWithShape="1">
          <a:blip xmlns:r="http://schemas.openxmlformats.org/officeDocument/2006/relationships" r:embed="rId9" cstate="screen">
            <a:extLst>
              <a:ext uri="{28A0092B-C50C-407E-A947-70E740481C1C}">
                <a14:useLocalDpi xmlns:a14="http://schemas.microsoft.com/office/drawing/2010/main"/>
              </a:ext>
            </a:extLst>
          </a:blip>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86F1F4D-6E29-4DF6-A099-9FA979006CB7}">
      <dsp:nvSpPr>
        <dsp:cNvPr id="0" name=""/>
        <dsp:cNvSpPr/>
      </dsp:nvSpPr>
      <dsp:spPr>
        <a:xfrm>
          <a:off x="9163303" y="1368096"/>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9B34B99-08A0-42EC-8DDD-EA62BE3271E0}">
      <dsp:nvSpPr>
        <dsp:cNvPr id="0" name=""/>
        <dsp:cNvSpPr/>
      </dsp:nvSpPr>
      <dsp:spPr>
        <a:xfrm>
          <a:off x="4548734" y="3354397"/>
          <a:ext cx="1408584" cy="1209234"/>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rtl="0">
            <a:lnSpc>
              <a:spcPct val="90000"/>
            </a:lnSpc>
            <a:spcBef>
              <a:spcPct val="0"/>
            </a:spcBef>
            <a:spcAft>
              <a:spcPct val="35000"/>
            </a:spcAft>
            <a:buNone/>
          </a:pPr>
          <a:r>
            <a:rPr lang="en-US" sz="1400" kern="1200" dirty="0" err="1"/>
            <a:t>Risco</a:t>
          </a:r>
          <a:r>
            <a:rPr lang="en-US" sz="1400" kern="1200" dirty="0"/>
            <a:t> cultural</a:t>
          </a:r>
          <a:endParaRPr lang="pt-BR" sz="1400" kern="1200" dirty="0"/>
        </a:p>
      </dsp:txBody>
      <dsp:txXfrm>
        <a:off x="4766885" y="3541675"/>
        <a:ext cx="972282" cy="834678"/>
      </dsp:txXfrm>
    </dsp:sp>
    <dsp:sp modelId="{3D1751A9-FB68-428C-A148-65BC3AD11262}">
      <dsp:nvSpPr>
        <dsp:cNvPr id="0" name=""/>
        <dsp:cNvSpPr/>
      </dsp:nvSpPr>
      <dsp:spPr>
        <a:xfrm>
          <a:off x="4827326" y="4413653"/>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6B69148-1F89-41E9-A8D1-468B75119BB8}">
      <dsp:nvSpPr>
        <dsp:cNvPr id="0" name=""/>
        <dsp:cNvSpPr/>
      </dsp:nvSpPr>
      <dsp:spPr>
        <a:xfrm>
          <a:off x="3336292" y="4016497"/>
          <a:ext cx="1408584" cy="1209234"/>
        </a:xfrm>
        <a:prstGeom prst="hexagon">
          <a:avLst>
            <a:gd name="adj" fmla="val 25000"/>
            <a:gd name="vf" fmla="val 115470"/>
          </a:avLst>
        </a:prstGeom>
        <a:blipFill rotWithShape="1">
          <a:blip xmlns:r="http://schemas.openxmlformats.org/officeDocument/2006/relationships" r:embed="rId10" cstate="screen">
            <a:extLst>
              <a:ext uri="{28A0092B-C50C-407E-A947-70E740481C1C}">
                <a14:useLocalDpi xmlns:a14="http://schemas.microsoft.com/office/drawing/2010/main"/>
              </a:ext>
            </a:extLst>
          </a:blip>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1BCCB5A-AE68-4C00-80EA-CEE55D088DD1}">
      <dsp:nvSpPr>
        <dsp:cNvPr id="0" name=""/>
        <dsp:cNvSpPr/>
      </dsp:nvSpPr>
      <dsp:spPr>
        <a:xfrm>
          <a:off x="4566092" y="4546909"/>
          <a:ext cx="164031" cy="141617"/>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pt-BR"/>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14D5F6F5-0FFD-4EF1-8DB5-34E5377B3C4E}" type="datetimeFigureOut">
              <a:rPr lang="pt-BR" smtClean="0"/>
              <a:t>17/11/2017</a:t>
            </a:fld>
            <a:endParaRPr lang="pt-BR"/>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pt-BR"/>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pt-BR"/>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A7CBAA56-DE32-478E-AE6A-94F997316672}" type="slidenum">
              <a:rPr lang="pt-BR" smtClean="0"/>
              <a:t>‹nº›</a:t>
            </a:fld>
            <a:endParaRPr lang="pt-BR"/>
          </a:p>
        </p:txBody>
      </p:sp>
    </p:spTree>
    <p:extLst>
      <p:ext uri="{BB962C8B-B14F-4D97-AF65-F5344CB8AC3E}">
        <p14:creationId xmlns:p14="http://schemas.microsoft.com/office/powerpoint/2010/main" val="4174074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a:p>
        </p:txBody>
      </p:sp>
      <p:sp>
        <p:nvSpPr>
          <p:cNvPr id="4" name="Slide Number Placeholder 3"/>
          <p:cNvSpPr>
            <a:spLocks noGrp="1"/>
          </p:cNvSpPr>
          <p:nvPr>
            <p:ph type="sldNum" sz="quarter" idx="10"/>
          </p:nvPr>
        </p:nvSpPr>
        <p:spPr/>
        <p:txBody>
          <a:bodyPr/>
          <a:lstStyle/>
          <a:p>
            <a:fld id="{A7CBAA56-DE32-478E-AE6A-94F997316672}" type="slidenum">
              <a:rPr lang="pt-BR" smtClean="0"/>
              <a:t>1</a:t>
            </a:fld>
            <a:endParaRPr lang="pt-BR"/>
          </a:p>
        </p:txBody>
      </p:sp>
    </p:spTree>
    <p:extLst>
      <p:ext uri="{BB962C8B-B14F-4D97-AF65-F5344CB8AC3E}">
        <p14:creationId xmlns:p14="http://schemas.microsoft.com/office/powerpoint/2010/main" val="35030202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defTabSz="457200" rtl="0">
              <a:defRPr/>
            </a:pPr>
            <a:r>
              <a:rPr lang="pt-BR" b="0" i="0" u="none" baseline="0" dirty="0"/>
              <a:t>Também é muito claro que embora as empresas queiram um impacto mensurável e foco no risco, esta não é a sua principal preocupação. </a:t>
            </a:r>
          </a:p>
          <a:p>
            <a:pPr algn="l" defTabSz="457200" rtl="0">
              <a:defRPr/>
            </a:pPr>
            <a:endParaRPr lang="pt-BR" dirty="0"/>
          </a:p>
          <a:p>
            <a:pPr algn="l" defTabSz="457200" rtl="0">
              <a:defRPr/>
            </a:pPr>
            <a:r>
              <a:rPr lang="pt-BR" b="0" i="0" u="none" baseline="0" dirty="0"/>
              <a:t>O fator mais importante nas suas auditorias internas é a eficácia e eficiência. </a:t>
            </a:r>
          </a:p>
          <a:p>
            <a:pPr algn="l" defTabSz="457200" rtl="0">
              <a:defRPr/>
            </a:pPr>
            <a:r>
              <a:rPr lang="pt-BR" b="0" i="0" u="none" baseline="0" dirty="0"/>
              <a:t>Isso significa que, embora exista uma demanda por impacto mensurável por meio de um maior foco no risco, a AI eficiente e eficaz não deve ser o preço deste foco.</a:t>
            </a:r>
          </a:p>
          <a:p>
            <a:endParaRPr lang="pt-BR" dirty="0"/>
          </a:p>
        </p:txBody>
      </p:sp>
      <p:sp>
        <p:nvSpPr>
          <p:cNvPr id="4" name="Slide Number Placeholder 3"/>
          <p:cNvSpPr>
            <a:spLocks noGrp="1"/>
          </p:cNvSpPr>
          <p:nvPr>
            <p:ph type="sldNum" sz="quarter" idx="10"/>
          </p:nvPr>
        </p:nvSpPr>
        <p:spPr/>
        <p:txBody>
          <a:bodyPr/>
          <a:lstStyle/>
          <a:p>
            <a:pPr algn="l" rtl="0"/>
            <a:fld id="{348D6A2A-7864-4D25-8791-DBC578CA6BB0}" type="slidenum">
              <a:rPr/>
              <a:pPr algn="l" rtl="0"/>
              <a:t>10</a:t>
            </a:fld>
            <a:endParaRPr lang="pt-BR" dirty="0"/>
          </a:p>
        </p:txBody>
      </p:sp>
    </p:spTree>
    <p:extLst>
      <p:ext uri="{BB962C8B-B14F-4D97-AF65-F5344CB8AC3E}">
        <p14:creationId xmlns:p14="http://schemas.microsoft.com/office/powerpoint/2010/main" val="4209471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a:solidFill>
                  <a:srgbClr val="000000"/>
                </a:solidFill>
              </a:rPr>
              <a:t>60% dos profissionais de auditoria interna entrevistados consideram que a área é estratégica, mas menos da metade deles disse estar envolvida no processo de planejamento estratégico.</a:t>
            </a:r>
          </a:p>
        </p:txBody>
      </p:sp>
      <p:sp>
        <p:nvSpPr>
          <p:cNvPr id="4" name="Slide Number Placeholder 3"/>
          <p:cNvSpPr>
            <a:spLocks noGrp="1"/>
          </p:cNvSpPr>
          <p:nvPr>
            <p:ph type="sldNum" sz="quarter" idx="10"/>
          </p:nvPr>
        </p:nvSpPr>
        <p:spPr/>
        <p:txBody>
          <a:bodyPr/>
          <a:lstStyle/>
          <a:p>
            <a:fld id="{BB2AA8A3-3B63-4D4F-9ED3-EF26E2FB8A26}" type="slidenum">
              <a:rPr lang="en-US" smtClean="0"/>
              <a:pPr/>
              <a:t>11</a:t>
            </a:fld>
            <a:endParaRPr lang="en-US" dirty="0"/>
          </a:p>
        </p:txBody>
      </p:sp>
    </p:spTree>
    <p:extLst>
      <p:ext uri="{BB962C8B-B14F-4D97-AF65-F5344CB8AC3E}">
        <p14:creationId xmlns:p14="http://schemas.microsoft.com/office/powerpoint/2010/main" val="325909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pt-BR" sz="1200" b="0" i="0" u="none" baseline="0" dirty="0">
                <a:ea typeface="Univers 55"/>
                <a:cs typeface="Univers 55"/>
              </a:rPr>
              <a:t>Antes de explorar estes temas mais detalhadamente, vamos analisar o que a pesquisa indica que contribui para uma auditoria valiosa e perspicaz.  Os executivos parecem geralmente satisfeitos com os relatórios que estão recebendo atualmente. Mas reforçando uma tendência iniciada há décadas, os executivos também estão dizendo que querem obter não apenas uma maior garantia, conformidade e confiança como resultado de suas auditorias, mas também valor agregado.</a:t>
            </a:r>
          </a:p>
          <a:p>
            <a:endParaRPr lang="en-US" dirty="0"/>
          </a:p>
        </p:txBody>
      </p:sp>
      <p:sp>
        <p:nvSpPr>
          <p:cNvPr id="4" name="Slide Number Placeholder 3"/>
          <p:cNvSpPr>
            <a:spLocks noGrp="1"/>
          </p:cNvSpPr>
          <p:nvPr>
            <p:ph type="sldNum" sz="quarter" idx="10"/>
          </p:nvPr>
        </p:nvSpPr>
        <p:spPr/>
        <p:txBody>
          <a:bodyPr/>
          <a:lstStyle/>
          <a:p>
            <a:fld id="{BB2AA8A3-3B63-4D4F-9ED3-EF26E2FB8A26}" type="slidenum">
              <a:rPr lang="en-US" smtClean="0"/>
              <a:pPr/>
              <a:t>12</a:t>
            </a:fld>
            <a:endParaRPr lang="en-US" dirty="0"/>
          </a:p>
        </p:txBody>
      </p:sp>
    </p:spTree>
    <p:extLst>
      <p:ext uri="{BB962C8B-B14F-4D97-AF65-F5344CB8AC3E}">
        <p14:creationId xmlns:p14="http://schemas.microsoft.com/office/powerpoint/2010/main" val="14943968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72773">
              <a:defRPr/>
            </a:pPr>
            <a:r>
              <a:rPr lang="pt-BR" dirty="0">
                <a:solidFill>
                  <a:srgbClr val="000000"/>
                </a:solidFill>
              </a:rPr>
              <a:t>Os Auditores Internos pesquisados consideram que a principal habilidade necessária seria o pensamento/julgamento crítico (72%) seguido da comunicação (62%). </a:t>
            </a:r>
          </a:p>
          <a:p>
            <a:pPr defTabSz="472773">
              <a:defRPr/>
            </a:pPr>
            <a:endParaRPr lang="en-ZA" dirty="0"/>
          </a:p>
          <a:p>
            <a:pPr defTabSz="472773">
              <a:defRPr/>
            </a:pPr>
            <a:r>
              <a:rPr lang="pt-BR" dirty="0">
                <a:solidFill>
                  <a:srgbClr val="000000"/>
                </a:solidFill>
              </a:rPr>
              <a:t>Esse fato, combinado com outras constatações da pesquisa, sugerem que se a AI operar por meio de uma plataforma de gerenciamento de conteúdo inteligente, a integração do risco, da análise de dados e da análise estratégica aumentariam consideravelmente o potencial da AI de agregar grande valor; particularmente ao proporcionar insights e monitorar o risco futuro. </a:t>
            </a:r>
          </a:p>
        </p:txBody>
      </p:sp>
      <p:sp>
        <p:nvSpPr>
          <p:cNvPr id="4" name="Slide Number Placeholder 3"/>
          <p:cNvSpPr>
            <a:spLocks noGrp="1"/>
          </p:cNvSpPr>
          <p:nvPr>
            <p:ph type="sldNum" sz="quarter" idx="10"/>
          </p:nvPr>
        </p:nvSpPr>
        <p:spPr/>
        <p:txBody>
          <a:bodyPr/>
          <a:lstStyle/>
          <a:p>
            <a:fld id="{348D6A2A-7864-4D25-8791-DBC578CA6BB0}" type="slidenum">
              <a:rPr lang="en-US" smtClean="0"/>
              <a:pPr/>
              <a:t>13</a:t>
            </a:fld>
            <a:endParaRPr lang="en-US" dirty="0"/>
          </a:p>
        </p:txBody>
      </p:sp>
    </p:spTree>
    <p:extLst>
      <p:ext uri="{BB962C8B-B14F-4D97-AF65-F5344CB8AC3E}">
        <p14:creationId xmlns:p14="http://schemas.microsoft.com/office/powerpoint/2010/main" val="40893656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defTabSz="457200" rtl="0">
              <a:defRPr/>
            </a:pPr>
            <a:r>
              <a:rPr lang="pt-BR" b="0" i="0" u="none" baseline="0" dirty="0"/>
              <a:t>Quanto ao desejo existente de migrar para uma abordagem habilidade pela tecnologia; quando perguntou sobre as principais habilidades necessárias em AI, a pesquisa refletiu que a tecnologia (62%) está somente atrás da comunicação (67%) em importância, enquanto que o raciocínio crítico e julgamento ficaram em terceiro lugar (52%). </a:t>
            </a:r>
          </a:p>
          <a:p>
            <a:pPr algn="l" defTabSz="457200" rtl="0">
              <a:defRPr/>
            </a:pPr>
            <a:endParaRPr lang="pt-BR" dirty="0"/>
          </a:p>
          <a:p>
            <a:pPr algn="l" defTabSz="457200" rtl="0">
              <a:defRPr/>
            </a:pPr>
            <a:r>
              <a:rPr lang="pt-BR" b="0" i="0" u="none" baseline="0" dirty="0"/>
              <a:t>Este fato, quando combinado com outros resultados da pesquisa, sugere que para a AI funcionar por meio de uma plataforma de gerenciamento de conteúdo inteligente, a integração do risco, D&amp;A, e análise estratégica precisa avançar significativamente para a AI entregar uma ampla gama de valor agregado; particularmente em fornecer insights e monitorar o risco futuro. </a:t>
            </a:r>
          </a:p>
        </p:txBody>
      </p:sp>
      <p:sp>
        <p:nvSpPr>
          <p:cNvPr id="4" name="Slide Number Placeholder 3"/>
          <p:cNvSpPr>
            <a:spLocks noGrp="1"/>
          </p:cNvSpPr>
          <p:nvPr>
            <p:ph type="sldNum" sz="quarter" idx="10"/>
          </p:nvPr>
        </p:nvSpPr>
        <p:spPr/>
        <p:txBody>
          <a:bodyPr/>
          <a:lstStyle/>
          <a:p>
            <a:pPr algn="l" rtl="0"/>
            <a:fld id="{348D6A2A-7864-4D25-8791-DBC578CA6BB0}" type="slidenum">
              <a:rPr/>
              <a:pPr algn="l" rtl="0"/>
              <a:t>14</a:t>
            </a:fld>
            <a:endParaRPr lang="pt-BR" dirty="0"/>
          </a:p>
        </p:txBody>
      </p:sp>
    </p:spTree>
    <p:extLst>
      <p:ext uri="{BB962C8B-B14F-4D97-AF65-F5344CB8AC3E}">
        <p14:creationId xmlns:p14="http://schemas.microsoft.com/office/powerpoint/2010/main" val="42254812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a:solidFill>
                  <a:srgbClr val="F68D2E"/>
                </a:solidFill>
              </a:rPr>
              <a:t>A maneira número um pela qual os profissionais da Auditoria Interna acreditam que a AI deve evoluir é tornando-se um parceiro de negócios mais estratégico, seguida por ter maior influência na organização. </a:t>
            </a:r>
          </a:p>
          <a:p>
            <a:r>
              <a:rPr lang="pt-BR" dirty="0">
                <a:solidFill>
                  <a:srgbClr val="F68D2E"/>
                </a:solidFill>
                <a:latin typeface="Calibri" pitchFamily="18" charset="0"/>
              </a:rPr>
              <a:t>A pesquisa identifica uma ampla gama de maneiras adicionais pelas quais a AI pode agregar valor à organização que ela serve. Algumas das mais frequentemente citadas incluem ser mais proativa enquanto função (49%), ser mais condicionada pela análise de dados (45%) e haver habilidades mais diversificadas no departamento de AI (38%). Quase metade (49%) diz querer tornar-se mais proativa como função na organização. </a:t>
            </a:r>
          </a:p>
          <a:p>
            <a:endParaRPr lang="en-US" baseline="0" dirty="0">
              <a:solidFill>
                <a:srgbClr val="F68D2E"/>
              </a:solidFill>
              <a:latin typeface="Calibri" panose="020F0502020204030204" pitchFamily="34" charset="0"/>
              <a:cs typeface="Times New Roman" panose="02020603050405020304" pitchFamily="18" charset="0"/>
            </a:endParaRPr>
          </a:p>
          <a:p>
            <a:endParaRPr lang="en-US" baseline="0" dirty="0">
              <a:solidFill>
                <a:srgbClr val="F68D2E"/>
              </a:solidFill>
            </a:endParaRPr>
          </a:p>
          <a:p>
            <a:endParaRPr lang="en-ZA" baseline="0" dirty="0">
              <a:solidFill>
                <a:srgbClr val="F68D2E"/>
              </a:solidFill>
            </a:endParaRPr>
          </a:p>
          <a:p>
            <a:endParaRPr lang="en-US" baseline="0" dirty="0">
              <a:solidFill>
                <a:srgbClr val="F68D2E"/>
              </a:solidFill>
            </a:endParaRPr>
          </a:p>
        </p:txBody>
      </p:sp>
      <p:sp>
        <p:nvSpPr>
          <p:cNvPr id="4" name="Slide Number Placeholder 3"/>
          <p:cNvSpPr>
            <a:spLocks noGrp="1"/>
          </p:cNvSpPr>
          <p:nvPr>
            <p:ph type="sldNum" sz="quarter" idx="10"/>
          </p:nvPr>
        </p:nvSpPr>
        <p:spPr/>
        <p:txBody>
          <a:bodyPr/>
          <a:lstStyle/>
          <a:p>
            <a:fld id="{348D6A2A-7864-4D25-8791-DBC578CA6BB0}" type="slidenum">
              <a:rPr lang="en-US" smtClean="0"/>
              <a:pPr/>
              <a:t>15</a:t>
            </a:fld>
            <a:endParaRPr lang="en-US" dirty="0"/>
          </a:p>
        </p:txBody>
      </p:sp>
      <p:pic>
        <p:nvPicPr>
          <p:cNvPr id="6" name="Picture 5"/>
          <p:cNvPicPr>
            <a:picLocks noChangeAspect="1"/>
          </p:cNvPicPr>
          <p:nvPr/>
        </p:nvPicPr>
        <p:blipFill>
          <a:blip r:embed="rId3"/>
          <a:stretch>
            <a:fillRect/>
          </a:stretch>
        </p:blipFill>
        <p:spPr>
          <a:xfrm>
            <a:off x="999882" y="8146036"/>
            <a:ext cx="4719867" cy="2270930"/>
          </a:xfrm>
          <a:prstGeom prst="rect">
            <a:avLst/>
          </a:prstGeom>
        </p:spPr>
      </p:pic>
    </p:spTree>
    <p:extLst>
      <p:ext uri="{BB962C8B-B14F-4D97-AF65-F5344CB8AC3E}">
        <p14:creationId xmlns:p14="http://schemas.microsoft.com/office/powerpoint/2010/main" val="13373489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t-BR" b="0" i="0" u="none" baseline="0" dirty="0"/>
              <a:t>De fato, a principal maneira pela qual as empresas acreditam que a AI deverá evoluir é por meio da diversificação, seguida de perto por uma necessidade de crescimento na sofisticação e complexidade para igualar os alvos de auditoria. Como resultado desses desenvolvimentos desejados, uma maior proporção de empresas está passando a utilizar o </a:t>
            </a:r>
            <a:r>
              <a:rPr lang="pt-BR" b="0" i="1" u="none" baseline="0" dirty="0"/>
              <a:t>sourcing</a:t>
            </a:r>
            <a:r>
              <a:rPr lang="pt-BR" b="0" i="0" u="none" baseline="0" dirty="0"/>
              <a:t> para abordar áreas de alto risco, tais como segurança cibernética, cumprimento da FCPA, etc.</a:t>
            </a:r>
          </a:p>
          <a:p>
            <a:endParaRPr lang="pt-BR" dirty="0"/>
          </a:p>
          <a:p>
            <a:pPr algn="l" rtl="0"/>
            <a:r>
              <a:rPr lang="pt-BR" b="0" i="0" u="none" baseline="0" dirty="0">
                <a:latin typeface="Calibri" panose="020F0502020204030204" pitchFamily="34" charset="0"/>
                <a:ea typeface="Calibri" panose="020F0502020204030204" pitchFamily="34" charset="0"/>
                <a:cs typeface="Times New Roman" panose="02020603050405020304" pitchFamily="18" charset="0"/>
              </a:rPr>
              <a:t>A pesquisa identifica uma ampla gama de maneiras adicionais nas quais a AI pode agregar maior valor para a organização em que atua. Algumas das mencionadas com mais frequência incluem tornar-se mais diversificada em termos de habilidades na equipe (61%) e no leque de atividades (61%). Bem mais da metade (55%) afirmam que querem que a AI faça mais para melhorar o seu conhecimento e especialização, a ponto de poder atender a sofisticação dos seus alvos de auditoria.</a:t>
            </a:r>
          </a:p>
          <a:p>
            <a:endParaRPr lang="pt-BR" dirty="0">
              <a:latin typeface="Calibri" panose="020F0502020204030204" pitchFamily="34" charset="0"/>
              <a:cs typeface="Times New Roman" panose="02020603050405020304" pitchFamily="18" charset="0"/>
            </a:endParaRPr>
          </a:p>
          <a:p>
            <a:pPr algn="l" rtl="0"/>
            <a:r>
              <a:rPr lang="pt-BR" b="0" i="0" u="none" baseline="0" dirty="0">
                <a:latin typeface="Calibri" panose="020F0502020204030204" pitchFamily="34" charset="0"/>
                <a:cs typeface="Times New Roman" panose="02020603050405020304" pitchFamily="18" charset="0"/>
              </a:rPr>
              <a:t>Outro indicador de como a AI deve evoluir inclui o conjunto de habilidades que os Presidentes dos Comitês de Auditoria e CFOs estão buscando nos Diretores de Auditoria (CAEs).  </a:t>
            </a:r>
          </a:p>
          <a:p>
            <a:endParaRPr lang="pt-BR" dirty="0"/>
          </a:p>
          <a:p>
            <a:endParaRPr lang="pt-BR" dirty="0"/>
          </a:p>
          <a:p>
            <a:endParaRPr lang="pt-BR" dirty="0"/>
          </a:p>
        </p:txBody>
      </p:sp>
      <p:sp>
        <p:nvSpPr>
          <p:cNvPr id="4" name="Slide Number Placeholder 3"/>
          <p:cNvSpPr>
            <a:spLocks noGrp="1"/>
          </p:cNvSpPr>
          <p:nvPr>
            <p:ph type="sldNum" sz="quarter" idx="10"/>
          </p:nvPr>
        </p:nvSpPr>
        <p:spPr/>
        <p:txBody>
          <a:bodyPr/>
          <a:lstStyle/>
          <a:p>
            <a:pPr algn="l" rtl="0"/>
            <a:fld id="{348D6A2A-7864-4D25-8791-DBC578CA6BB0}" type="slidenum">
              <a:rPr/>
              <a:pPr algn="l" rtl="0"/>
              <a:t>16</a:t>
            </a:fld>
            <a:endParaRPr lang="pt-BR" dirty="0"/>
          </a:p>
        </p:txBody>
      </p:sp>
      <p:pic>
        <p:nvPicPr>
          <p:cNvPr id="6" name="Picture 5"/>
          <p:cNvPicPr>
            <a:picLocks noChangeAspect="1"/>
          </p:cNvPicPr>
          <p:nvPr/>
        </p:nvPicPr>
        <p:blipFill>
          <a:blip r:embed="rId3"/>
          <a:stretch>
            <a:fillRect/>
          </a:stretch>
        </p:blipFill>
        <p:spPr>
          <a:xfrm>
            <a:off x="1012259" y="7628847"/>
            <a:ext cx="4778287" cy="2126750"/>
          </a:xfrm>
          <a:prstGeom prst="rect">
            <a:avLst/>
          </a:prstGeom>
        </p:spPr>
      </p:pic>
    </p:spTree>
    <p:extLst>
      <p:ext uri="{BB962C8B-B14F-4D97-AF65-F5344CB8AC3E}">
        <p14:creationId xmlns:p14="http://schemas.microsoft.com/office/powerpoint/2010/main" val="23148958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2AA8A3-3B63-4D4F-9ED3-EF26E2FB8A26}" type="slidenum">
              <a:rPr lang="en-US" smtClean="0"/>
              <a:t>17</a:t>
            </a:fld>
            <a:endParaRPr lang="en-US" dirty="0"/>
          </a:p>
        </p:txBody>
      </p:sp>
    </p:spTree>
    <p:extLst>
      <p:ext uri="{BB962C8B-B14F-4D97-AF65-F5344CB8AC3E}">
        <p14:creationId xmlns:p14="http://schemas.microsoft.com/office/powerpoint/2010/main" val="29713498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CBAA56-DE32-478E-AE6A-94F997316672}"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72825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a:t>1. </a:t>
            </a:r>
            <a:r>
              <a:rPr lang="pt-BR" dirty="0" err="1"/>
              <a:t>Integrated</a:t>
            </a:r>
            <a:r>
              <a:rPr lang="pt-BR" dirty="0"/>
              <a:t> </a:t>
            </a:r>
          </a:p>
        </p:txBody>
      </p:sp>
      <p:sp>
        <p:nvSpPr>
          <p:cNvPr id="4" name="Slide Number Placeholder 3"/>
          <p:cNvSpPr>
            <a:spLocks noGrp="1"/>
          </p:cNvSpPr>
          <p:nvPr>
            <p:ph type="sldNum" sz="quarter" idx="10"/>
          </p:nvPr>
        </p:nvSpPr>
        <p:spPr/>
        <p:txBody>
          <a:bodyPr/>
          <a:lstStyle/>
          <a:p>
            <a:fld id="{A7CBAA56-DE32-478E-AE6A-94F997316672}" type="slidenum">
              <a:rPr lang="pt-BR" smtClean="0"/>
              <a:t>19</a:t>
            </a:fld>
            <a:endParaRPr lang="pt-BR"/>
          </a:p>
        </p:txBody>
      </p:sp>
    </p:spTree>
    <p:extLst>
      <p:ext uri="{BB962C8B-B14F-4D97-AF65-F5344CB8AC3E}">
        <p14:creationId xmlns:p14="http://schemas.microsoft.com/office/powerpoint/2010/main" val="2478361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a:p>
        </p:txBody>
      </p:sp>
      <p:sp>
        <p:nvSpPr>
          <p:cNvPr id="4" name="Slide Number Placeholder 3"/>
          <p:cNvSpPr>
            <a:spLocks noGrp="1"/>
          </p:cNvSpPr>
          <p:nvPr>
            <p:ph type="sldNum" sz="quarter" idx="10"/>
          </p:nvPr>
        </p:nvSpPr>
        <p:spPr/>
        <p:txBody>
          <a:bodyPr/>
          <a:lstStyle/>
          <a:p>
            <a:fld id="{A7CBAA56-DE32-478E-AE6A-94F997316672}" type="slidenum">
              <a:rPr lang="pt-BR" smtClean="0"/>
              <a:t>2</a:t>
            </a:fld>
            <a:endParaRPr lang="pt-BR"/>
          </a:p>
        </p:txBody>
      </p:sp>
    </p:spTree>
    <p:extLst>
      <p:ext uri="{BB962C8B-B14F-4D97-AF65-F5344CB8AC3E}">
        <p14:creationId xmlns:p14="http://schemas.microsoft.com/office/powerpoint/2010/main" val="4862404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CBAA56-DE32-478E-AE6A-94F997316672}" type="slidenum">
              <a:rPr kumimoji="0" lang="pt-B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pt-B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78196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a:p>
        </p:txBody>
      </p:sp>
      <p:sp>
        <p:nvSpPr>
          <p:cNvPr id="4" name="Slide Number Placeholder 3"/>
          <p:cNvSpPr>
            <a:spLocks noGrp="1"/>
          </p:cNvSpPr>
          <p:nvPr>
            <p:ph type="sldNum" sz="quarter" idx="10"/>
          </p:nvPr>
        </p:nvSpPr>
        <p:spPr/>
        <p:txBody>
          <a:bodyPr/>
          <a:lstStyle/>
          <a:p>
            <a:fld id="{A7CBAA56-DE32-478E-AE6A-94F997316672}" type="slidenum">
              <a:rPr lang="pt-BR" smtClean="0"/>
              <a:t>21</a:t>
            </a:fld>
            <a:endParaRPr lang="pt-BR"/>
          </a:p>
        </p:txBody>
      </p:sp>
    </p:spTree>
    <p:extLst>
      <p:ext uri="{BB962C8B-B14F-4D97-AF65-F5344CB8AC3E}">
        <p14:creationId xmlns:p14="http://schemas.microsoft.com/office/powerpoint/2010/main" val="31670640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a:p>
        </p:txBody>
      </p:sp>
      <p:sp>
        <p:nvSpPr>
          <p:cNvPr id="4" name="Slide Number Placeholder 3"/>
          <p:cNvSpPr>
            <a:spLocks noGrp="1"/>
          </p:cNvSpPr>
          <p:nvPr>
            <p:ph type="sldNum" sz="quarter" idx="10"/>
          </p:nvPr>
        </p:nvSpPr>
        <p:spPr/>
        <p:txBody>
          <a:bodyPr/>
          <a:lstStyle/>
          <a:p>
            <a:fld id="{A7CBAA56-DE32-478E-AE6A-94F997316672}" type="slidenum">
              <a:rPr lang="pt-BR" smtClean="0"/>
              <a:t>22</a:t>
            </a:fld>
            <a:endParaRPr lang="pt-BR"/>
          </a:p>
        </p:txBody>
      </p:sp>
    </p:spTree>
    <p:extLst>
      <p:ext uri="{BB962C8B-B14F-4D97-AF65-F5344CB8AC3E}">
        <p14:creationId xmlns:p14="http://schemas.microsoft.com/office/powerpoint/2010/main" val="34495312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a:p>
        </p:txBody>
      </p:sp>
      <p:sp>
        <p:nvSpPr>
          <p:cNvPr id="4" name="Slide Number Placeholder 3"/>
          <p:cNvSpPr>
            <a:spLocks noGrp="1"/>
          </p:cNvSpPr>
          <p:nvPr>
            <p:ph type="sldNum" sz="quarter" idx="10"/>
          </p:nvPr>
        </p:nvSpPr>
        <p:spPr/>
        <p:txBody>
          <a:bodyPr/>
          <a:lstStyle/>
          <a:p>
            <a:fld id="{A7CBAA56-DE32-478E-AE6A-94F997316672}" type="slidenum">
              <a:rPr lang="pt-BR" smtClean="0"/>
              <a:t>23</a:t>
            </a:fld>
            <a:endParaRPr lang="pt-BR"/>
          </a:p>
        </p:txBody>
      </p:sp>
    </p:spTree>
    <p:extLst>
      <p:ext uri="{BB962C8B-B14F-4D97-AF65-F5344CB8AC3E}">
        <p14:creationId xmlns:p14="http://schemas.microsoft.com/office/powerpoint/2010/main" val="18456570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a:p>
        </p:txBody>
      </p:sp>
      <p:sp>
        <p:nvSpPr>
          <p:cNvPr id="4" name="Slide Number Placeholder 3"/>
          <p:cNvSpPr>
            <a:spLocks noGrp="1"/>
          </p:cNvSpPr>
          <p:nvPr>
            <p:ph type="sldNum" sz="quarter" idx="10"/>
          </p:nvPr>
        </p:nvSpPr>
        <p:spPr/>
        <p:txBody>
          <a:bodyPr/>
          <a:lstStyle/>
          <a:p>
            <a:fld id="{A7CBAA56-DE32-478E-AE6A-94F997316672}" type="slidenum">
              <a:rPr lang="pt-BR" smtClean="0"/>
              <a:t>24</a:t>
            </a:fld>
            <a:endParaRPr lang="pt-BR"/>
          </a:p>
        </p:txBody>
      </p:sp>
    </p:spTree>
    <p:extLst>
      <p:ext uri="{BB962C8B-B14F-4D97-AF65-F5344CB8AC3E}">
        <p14:creationId xmlns:p14="http://schemas.microsoft.com/office/powerpoint/2010/main" val="13087186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a:p>
        </p:txBody>
      </p:sp>
      <p:sp>
        <p:nvSpPr>
          <p:cNvPr id="4" name="Slide Number Placeholder 3"/>
          <p:cNvSpPr>
            <a:spLocks noGrp="1"/>
          </p:cNvSpPr>
          <p:nvPr>
            <p:ph type="sldNum" sz="quarter" idx="10"/>
          </p:nvPr>
        </p:nvSpPr>
        <p:spPr/>
        <p:txBody>
          <a:bodyPr/>
          <a:lstStyle/>
          <a:p>
            <a:fld id="{A7CBAA56-DE32-478E-AE6A-94F997316672}" type="slidenum">
              <a:rPr lang="pt-BR" smtClean="0"/>
              <a:t>25</a:t>
            </a:fld>
            <a:endParaRPr lang="pt-BR"/>
          </a:p>
        </p:txBody>
      </p:sp>
    </p:spTree>
    <p:extLst>
      <p:ext uri="{BB962C8B-B14F-4D97-AF65-F5344CB8AC3E}">
        <p14:creationId xmlns:p14="http://schemas.microsoft.com/office/powerpoint/2010/main" val="29587002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a:p>
        </p:txBody>
      </p:sp>
      <p:sp>
        <p:nvSpPr>
          <p:cNvPr id="4" name="Slide Number Placeholder 3"/>
          <p:cNvSpPr>
            <a:spLocks noGrp="1"/>
          </p:cNvSpPr>
          <p:nvPr>
            <p:ph type="sldNum" sz="quarter" idx="10"/>
          </p:nvPr>
        </p:nvSpPr>
        <p:spPr/>
        <p:txBody>
          <a:bodyPr/>
          <a:lstStyle/>
          <a:p>
            <a:fld id="{A7CBAA56-DE32-478E-AE6A-94F997316672}" type="slidenum">
              <a:rPr lang="pt-BR" smtClean="0"/>
              <a:t>3</a:t>
            </a:fld>
            <a:endParaRPr lang="pt-BR"/>
          </a:p>
        </p:txBody>
      </p:sp>
    </p:spTree>
    <p:extLst>
      <p:ext uri="{BB962C8B-B14F-4D97-AF65-F5344CB8AC3E}">
        <p14:creationId xmlns:p14="http://schemas.microsoft.com/office/powerpoint/2010/main" val="3759494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a:p>
        </p:txBody>
      </p:sp>
      <p:sp>
        <p:nvSpPr>
          <p:cNvPr id="4" name="Slide Number Placeholder 3"/>
          <p:cNvSpPr>
            <a:spLocks noGrp="1"/>
          </p:cNvSpPr>
          <p:nvPr>
            <p:ph type="sldNum" sz="quarter" idx="10"/>
          </p:nvPr>
        </p:nvSpPr>
        <p:spPr/>
        <p:txBody>
          <a:bodyPr/>
          <a:lstStyle/>
          <a:p>
            <a:fld id="{A7CBAA56-DE32-478E-AE6A-94F997316672}" type="slidenum">
              <a:rPr lang="pt-BR" smtClean="0"/>
              <a:t>4</a:t>
            </a:fld>
            <a:endParaRPr lang="pt-BR"/>
          </a:p>
        </p:txBody>
      </p:sp>
    </p:spTree>
    <p:extLst>
      <p:ext uri="{BB962C8B-B14F-4D97-AF65-F5344CB8AC3E}">
        <p14:creationId xmlns:p14="http://schemas.microsoft.com/office/powerpoint/2010/main" val="2823831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a:p>
        </p:txBody>
      </p:sp>
      <p:sp>
        <p:nvSpPr>
          <p:cNvPr id="4" name="Slide Number Placeholder 3"/>
          <p:cNvSpPr>
            <a:spLocks noGrp="1"/>
          </p:cNvSpPr>
          <p:nvPr>
            <p:ph type="sldNum" sz="quarter" idx="10"/>
          </p:nvPr>
        </p:nvSpPr>
        <p:spPr/>
        <p:txBody>
          <a:bodyPr/>
          <a:lstStyle/>
          <a:p>
            <a:fld id="{A7CBAA56-DE32-478E-AE6A-94F997316672}" type="slidenum">
              <a:rPr lang="pt-BR" smtClean="0"/>
              <a:t>5</a:t>
            </a:fld>
            <a:endParaRPr lang="pt-BR"/>
          </a:p>
        </p:txBody>
      </p:sp>
    </p:spTree>
    <p:extLst>
      <p:ext uri="{BB962C8B-B14F-4D97-AF65-F5344CB8AC3E}">
        <p14:creationId xmlns:p14="http://schemas.microsoft.com/office/powerpoint/2010/main" val="1315380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300" dirty="0">
                <a:solidFill>
                  <a:srgbClr val="000000"/>
                </a:solidFill>
              </a:rPr>
              <a:t>Fale ao passar os slides. Relacione as categorias relevantes com a plateia.</a:t>
            </a:r>
          </a:p>
          <a:p>
            <a:endParaRPr lang="en-US" dirty="0"/>
          </a:p>
          <a:p>
            <a:r>
              <a:rPr lang="pt-BR" dirty="0">
                <a:solidFill>
                  <a:srgbClr val="000000"/>
                </a:solidFill>
              </a:rPr>
              <a:t>As estatísticas e os insights a seguir derivam de uma pesquisa da Forbes Insights com mais de 134 profissionais de auditoria interna.</a:t>
            </a:r>
          </a:p>
        </p:txBody>
      </p:sp>
      <p:sp>
        <p:nvSpPr>
          <p:cNvPr id="4" name="Slide Number Placeholder 3"/>
          <p:cNvSpPr>
            <a:spLocks noGrp="1"/>
          </p:cNvSpPr>
          <p:nvPr>
            <p:ph type="sldNum" sz="quarter" idx="10"/>
          </p:nvPr>
        </p:nvSpPr>
        <p:spPr/>
        <p:txBody>
          <a:bodyPr/>
          <a:lstStyle/>
          <a:p>
            <a:fld id="{348D6A2A-7864-4D25-8791-DBC578CA6BB0}" type="slidenum">
              <a:rPr lang="en-US" smtClean="0"/>
              <a:pPr/>
              <a:t>6</a:t>
            </a:fld>
            <a:endParaRPr lang="en-US" dirty="0"/>
          </a:p>
        </p:txBody>
      </p:sp>
    </p:spTree>
    <p:extLst>
      <p:ext uri="{BB962C8B-B14F-4D97-AF65-F5344CB8AC3E}">
        <p14:creationId xmlns:p14="http://schemas.microsoft.com/office/powerpoint/2010/main" val="2570427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t-BR" sz="1200" b="0" i="0" u="none" baseline="0" dirty="0">
                <a:solidFill>
                  <a:schemeClr val="tx1"/>
                </a:solidFill>
                <a:ea typeface="+mn-ea"/>
                <a:cs typeface="+mn-cs"/>
              </a:rPr>
              <a:t>Percorrer o slide. Relacionar as categorias relevantes para o público.</a:t>
            </a:r>
          </a:p>
          <a:p>
            <a:endParaRPr lang="pt-BR" dirty="0"/>
          </a:p>
          <a:p>
            <a:pPr algn="l" rtl="0"/>
            <a:r>
              <a:rPr lang="pt-BR" b="0" i="0" u="none" baseline="0" dirty="0">
                <a:ea typeface="Arial"/>
                <a:cs typeface="Arial"/>
              </a:rPr>
              <a:t>As estatísticas e insights apresentados são resultado de uma pesquisa de Insigths da Forbes com mais de 400 Diretores Financeiros (CFOs) e Presidentes de Comitês de Auditoria – duas partes interessadas fundamentais da função de AI.</a:t>
            </a:r>
            <a:endParaRPr lang="pt-BR" dirty="0"/>
          </a:p>
          <a:p>
            <a:endParaRPr lang="pt-BR" dirty="0"/>
          </a:p>
        </p:txBody>
      </p:sp>
      <p:sp>
        <p:nvSpPr>
          <p:cNvPr id="4" name="Slide Number Placeholder 3"/>
          <p:cNvSpPr>
            <a:spLocks noGrp="1"/>
          </p:cNvSpPr>
          <p:nvPr>
            <p:ph type="sldNum" sz="quarter" idx="10"/>
          </p:nvPr>
        </p:nvSpPr>
        <p:spPr/>
        <p:txBody>
          <a:bodyPr/>
          <a:lstStyle/>
          <a:p>
            <a:pPr algn="l" rtl="0"/>
            <a:fld id="{348D6A2A-7864-4D25-8791-DBC578CA6BB0}" type="slidenum">
              <a:rPr/>
              <a:pPr algn="l" rtl="0"/>
              <a:t>7</a:t>
            </a:fld>
            <a:endParaRPr lang="pt-BR" dirty="0"/>
          </a:p>
        </p:txBody>
      </p:sp>
    </p:spTree>
    <p:extLst>
      <p:ext uri="{BB962C8B-B14F-4D97-AF65-F5344CB8AC3E}">
        <p14:creationId xmlns:p14="http://schemas.microsoft.com/office/powerpoint/2010/main" val="2015293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72773">
              <a:defRPr/>
            </a:pPr>
            <a:endParaRPr lang="pt-BR" dirty="0">
              <a:solidFill>
                <a:srgbClr val="000000"/>
              </a:solidFill>
            </a:endParaRPr>
          </a:p>
        </p:txBody>
      </p:sp>
      <p:sp>
        <p:nvSpPr>
          <p:cNvPr id="4" name="Slide Number Placeholder 3"/>
          <p:cNvSpPr>
            <a:spLocks noGrp="1"/>
          </p:cNvSpPr>
          <p:nvPr>
            <p:ph type="sldNum" sz="quarter" idx="10"/>
          </p:nvPr>
        </p:nvSpPr>
        <p:spPr/>
        <p:txBody>
          <a:bodyPr/>
          <a:lstStyle/>
          <a:p>
            <a:fld id="{348D6A2A-7864-4D25-8791-DBC578CA6BB0}" type="slidenum">
              <a:rPr lang="en-US" smtClean="0"/>
              <a:pPr/>
              <a:t>8</a:t>
            </a:fld>
            <a:endParaRPr lang="en-US" dirty="0"/>
          </a:p>
        </p:txBody>
      </p:sp>
    </p:spTree>
    <p:extLst>
      <p:ext uri="{BB962C8B-B14F-4D97-AF65-F5344CB8AC3E}">
        <p14:creationId xmlns:p14="http://schemas.microsoft.com/office/powerpoint/2010/main" val="2313934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72773">
              <a:defRPr/>
            </a:pPr>
            <a:r>
              <a:rPr lang="pt-BR" dirty="0">
                <a:solidFill>
                  <a:srgbClr val="000000"/>
                </a:solidFill>
              </a:rPr>
              <a:t>Os auditores internos pesquisados definiram a Qualidade da Auditoria Interna como o comprometimento com aprimoramentos contínuos seguido da comunicação regular com o Conselho Fiscal e com a administração. </a:t>
            </a:r>
          </a:p>
        </p:txBody>
      </p:sp>
      <p:sp>
        <p:nvSpPr>
          <p:cNvPr id="4" name="Slide Number Placeholder 3"/>
          <p:cNvSpPr>
            <a:spLocks noGrp="1"/>
          </p:cNvSpPr>
          <p:nvPr>
            <p:ph type="sldNum" sz="quarter" idx="10"/>
          </p:nvPr>
        </p:nvSpPr>
        <p:spPr/>
        <p:txBody>
          <a:bodyPr/>
          <a:lstStyle/>
          <a:p>
            <a:fld id="{348D6A2A-7864-4D25-8791-DBC578CA6BB0}" type="slidenum">
              <a:rPr lang="en-US" smtClean="0"/>
              <a:pPr/>
              <a:t>9</a:t>
            </a:fld>
            <a:endParaRPr lang="en-US" dirty="0"/>
          </a:p>
        </p:txBody>
      </p:sp>
    </p:spTree>
    <p:extLst>
      <p:ext uri="{BB962C8B-B14F-4D97-AF65-F5344CB8AC3E}">
        <p14:creationId xmlns:p14="http://schemas.microsoft.com/office/powerpoint/2010/main" val="614619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971D2B53-46DB-47CC-92B6-0985EB194F14}" type="datetimeFigureOut">
              <a:rPr lang="pt-BR" smtClean="0"/>
              <a:t>17/11/2017</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7BFACE7C-32A1-4B72-B09B-022082B0695A}" type="slidenum">
              <a:rPr lang="pt-BR" smtClean="0"/>
              <a:t>‹nº›</a:t>
            </a:fld>
            <a:endParaRPr lang="pt-BR"/>
          </a:p>
        </p:txBody>
      </p:sp>
    </p:spTree>
    <p:extLst>
      <p:ext uri="{BB962C8B-B14F-4D97-AF65-F5344CB8AC3E}">
        <p14:creationId xmlns:p14="http://schemas.microsoft.com/office/powerpoint/2010/main" val="384228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971D2B53-46DB-47CC-92B6-0985EB194F14}" type="datetimeFigureOut">
              <a:rPr lang="pt-BR" smtClean="0"/>
              <a:t>17/11/2017</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7BFACE7C-32A1-4B72-B09B-022082B0695A}" type="slidenum">
              <a:rPr lang="pt-BR" smtClean="0"/>
              <a:t>‹nº›</a:t>
            </a:fld>
            <a:endParaRPr lang="pt-BR"/>
          </a:p>
        </p:txBody>
      </p:sp>
    </p:spTree>
    <p:extLst>
      <p:ext uri="{BB962C8B-B14F-4D97-AF65-F5344CB8AC3E}">
        <p14:creationId xmlns:p14="http://schemas.microsoft.com/office/powerpoint/2010/main" val="1399143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971D2B53-46DB-47CC-92B6-0985EB194F14}" type="datetimeFigureOut">
              <a:rPr lang="pt-BR" smtClean="0"/>
              <a:t>17/11/2017</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7BFACE7C-32A1-4B72-B09B-022082B0695A}" type="slidenum">
              <a:rPr lang="pt-BR" smtClean="0"/>
              <a:t>‹nº›</a:t>
            </a:fld>
            <a:endParaRPr lang="pt-BR"/>
          </a:p>
        </p:txBody>
      </p:sp>
    </p:spTree>
    <p:extLst>
      <p:ext uri="{BB962C8B-B14F-4D97-AF65-F5344CB8AC3E}">
        <p14:creationId xmlns:p14="http://schemas.microsoft.com/office/powerpoint/2010/main" val="34887353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XT WITH IMAGE OR CHART">
    <p:spTree>
      <p:nvGrpSpPr>
        <p:cNvPr id="1" name=""/>
        <p:cNvGrpSpPr/>
        <p:nvPr/>
      </p:nvGrpSpPr>
      <p:grpSpPr>
        <a:xfrm>
          <a:off x="0" y="0"/>
          <a:ext cx="0" cy="0"/>
          <a:chOff x="0" y="0"/>
          <a:chExt cx="0" cy="0"/>
        </a:xfrm>
      </p:grpSpPr>
      <p:sp>
        <p:nvSpPr>
          <p:cNvPr id="2" name="Title 1"/>
          <p:cNvSpPr>
            <a:spLocks noGrp="1"/>
          </p:cNvSpPr>
          <p:nvPr>
            <p:ph type="title"/>
          </p:nvPr>
        </p:nvSpPr>
        <p:spPr>
          <a:xfrm>
            <a:off x="1003200" y="432000"/>
            <a:ext cx="10185600" cy="518400"/>
          </a:xfrm>
        </p:spPr>
        <p:txBody>
          <a:bodyPr/>
          <a:lstStyle/>
          <a:p>
            <a:r>
              <a:rPr lang="en-US"/>
              <a:t>Click to edit Master title style</a:t>
            </a:r>
            <a:endParaRPr lang="en-US" dirty="0"/>
          </a:p>
        </p:txBody>
      </p:sp>
      <p:sp>
        <p:nvSpPr>
          <p:cNvPr id="9" name="Text Placeholder 8"/>
          <p:cNvSpPr>
            <a:spLocks noGrp="1"/>
          </p:cNvSpPr>
          <p:nvPr>
            <p:ph type="body" sz="quarter" idx="10"/>
          </p:nvPr>
        </p:nvSpPr>
        <p:spPr>
          <a:xfrm>
            <a:off x="1003200" y="1209601"/>
            <a:ext cx="4968000" cy="45942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hart Placeholder 4"/>
          <p:cNvSpPr>
            <a:spLocks noGrp="1"/>
          </p:cNvSpPr>
          <p:nvPr>
            <p:ph type="chart" sz="quarter" idx="13"/>
          </p:nvPr>
        </p:nvSpPr>
        <p:spPr>
          <a:xfrm>
            <a:off x="6220800" y="1209600"/>
            <a:ext cx="4968000" cy="4593600"/>
          </a:xfrm>
        </p:spPr>
        <p:txBody>
          <a:bodyPr anchor="ctr"/>
          <a:lstStyle>
            <a:lvl1pPr algn="ctr">
              <a:defRPr/>
            </a:lvl1pPr>
          </a:lstStyle>
          <a:p>
            <a:r>
              <a:rPr lang="en-US" dirty="0"/>
              <a:t>Click icon to add chart</a:t>
            </a:r>
            <a:endParaRPr lang="en-GB" dirty="0"/>
          </a:p>
        </p:txBody>
      </p:sp>
    </p:spTree>
    <p:extLst>
      <p:ext uri="{BB962C8B-B14F-4D97-AF65-F5344CB8AC3E}">
        <p14:creationId xmlns:p14="http://schemas.microsoft.com/office/powerpoint/2010/main" val="14401876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NE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US" noProof="0" dirty="0"/>
          </a:p>
        </p:txBody>
      </p:sp>
      <p:sp>
        <p:nvSpPr>
          <p:cNvPr id="9" name="Text Placeholder 8"/>
          <p:cNvSpPr>
            <a:spLocks noGrp="1"/>
          </p:cNvSpPr>
          <p:nvPr>
            <p:ph type="body" sz="quarter" idx="10"/>
          </p:nvPr>
        </p:nvSpPr>
        <p:spPr>
          <a:xfrm>
            <a:off x="1003200" y="1209601"/>
            <a:ext cx="10185600" cy="459422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3648327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971D2B53-46DB-47CC-92B6-0985EB194F14}" type="datetimeFigureOut">
              <a:rPr lang="pt-BR" smtClean="0"/>
              <a:t>17/11/2017</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7BFACE7C-32A1-4B72-B09B-022082B0695A}" type="slidenum">
              <a:rPr lang="pt-BR" smtClean="0"/>
              <a:t>‹nº›</a:t>
            </a:fld>
            <a:endParaRPr lang="pt-BR"/>
          </a:p>
        </p:txBody>
      </p:sp>
    </p:spTree>
    <p:extLst>
      <p:ext uri="{BB962C8B-B14F-4D97-AF65-F5344CB8AC3E}">
        <p14:creationId xmlns:p14="http://schemas.microsoft.com/office/powerpoint/2010/main" val="378864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 texto mestre</a:t>
            </a:r>
          </a:p>
        </p:txBody>
      </p:sp>
      <p:sp>
        <p:nvSpPr>
          <p:cNvPr id="4" name="Espaço Reservado para Data 3"/>
          <p:cNvSpPr>
            <a:spLocks noGrp="1"/>
          </p:cNvSpPr>
          <p:nvPr>
            <p:ph type="dt" sz="half" idx="10"/>
          </p:nvPr>
        </p:nvSpPr>
        <p:spPr/>
        <p:txBody>
          <a:bodyPr/>
          <a:lstStyle/>
          <a:p>
            <a:fld id="{971D2B53-46DB-47CC-92B6-0985EB194F14}" type="datetimeFigureOut">
              <a:rPr lang="pt-BR" smtClean="0"/>
              <a:t>17/11/2017</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7BFACE7C-32A1-4B72-B09B-022082B0695A}" type="slidenum">
              <a:rPr lang="pt-BR" smtClean="0"/>
              <a:t>‹nº›</a:t>
            </a:fld>
            <a:endParaRPr lang="pt-BR"/>
          </a:p>
        </p:txBody>
      </p:sp>
    </p:spTree>
    <p:extLst>
      <p:ext uri="{BB962C8B-B14F-4D97-AF65-F5344CB8AC3E}">
        <p14:creationId xmlns:p14="http://schemas.microsoft.com/office/powerpoint/2010/main" val="589831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971D2B53-46DB-47CC-92B6-0985EB194F14}" type="datetimeFigureOut">
              <a:rPr lang="pt-BR" smtClean="0"/>
              <a:t>17/11/2017</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7BFACE7C-32A1-4B72-B09B-022082B0695A}" type="slidenum">
              <a:rPr lang="pt-BR" smtClean="0"/>
              <a:t>‹nº›</a:t>
            </a:fld>
            <a:endParaRPr lang="pt-BR"/>
          </a:p>
        </p:txBody>
      </p:sp>
    </p:spTree>
    <p:extLst>
      <p:ext uri="{BB962C8B-B14F-4D97-AF65-F5344CB8AC3E}">
        <p14:creationId xmlns:p14="http://schemas.microsoft.com/office/powerpoint/2010/main" val="1872989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971D2B53-46DB-47CC-92B6-0985EB194F14}" type="datetimeFigureOut">
              <a:rPr lang="pt-BR" smtClean="0"/>
              <a:t>17/11/2017</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7BFACE7C-32A1-4B72-B09B-022082B0695A}" type="slidenum">
              <a:rPr lang="pt-BR" smtClean="0"/>
              <a:t>‹nº›</a:t>
            </a:fld>
            <a:endParaRPr lang="pt-BR"/>
          </a:p>
        </p:txBody>
      </p:sp>
    </p:spTree>
    <p:extLst>
      <p:ext uri="{BB962C8B-B14F-4D97-AF65-F5344CB8AC3E}">
        <p14:creationId xmlns:p14="http://schemas.microsoft.com/office/powerpoint/2010/main" val="2852812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971D2B53-46DB-47CC-92B6-0985EB194F14}" type="datetimeFigureOut">
              <a:rPr lang="pt-BR" smtClean="0"/>
              <a:t>17/11/2017</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7BFACE7C-32A1-4B72-B09B-022082B0695A}" type="slidenum">
              <a:rPr lang="pt-BR" smtClean="0"/>
              <a:t>‹nº›</a:t>
            </a:fld>
            <a:endParaRPr lang="pt-BR"/>
          </a:p>
        </p:txBody>
      </p:sp>
    </p:spTree>
    <p:extLst>
      <p:ext uri="{BB962C8B-B14F-4D97-AF65-F5344CB8AC3E}">
        <p14:creationId xmlns:p14="http://schemas.microsoft.com/office/powerpoint/2010/main" val="906165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971D2B53-46DB-47CC-92B6-0985EB194F14}" type="datetimeFigureOut">
              <a:rPr lang="pt-BR" smtClean="0"/>
              <a:t>17/11/2017</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7BFACE7C-32A1-4B72-B09B-022082B0695A}" type="slidenum">
              <a:rPr lang="pt-BR" smtClean="0"/>
              <a:t>‹nº›</a:t>
            </a:fld>
            <a:endParaRPr lang="pt-BR"/>
          </a:p>
        </p:txBody>
      </p:sp>
    </p:spTree>
    <p:extLst>
      <p:ext uri="{BB962C8B-B14F-4D97-AF65-F5344CB8AC3E}">
        <p14:creationId xmlns:p14="http://schemas.microsoft.com/office/powerpoint/2010/main" val="2612129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971D2B53-46DB-47CC-92B6-0985EB194F14}" type="datetimeFigureOut">
              <a:rPr lang="pt-BR" smtClean="0"/>
              <a:t>17/11/2017</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7BFACE7C-32A1-4B72-B09B-022082B0695A}" type="slidenum">
              <a:rPr lang="pt-BR" smtClean="0"/>
              <a:t>‹nº›</a:t>
            </a:fld>
            <a:endParaRPr lang="pt-BR"/>
          </a:p>
        </p:txBody>
      </p:sp>
    </p:spTree>
    <p:extLst>
      <p:ext uri="{BB962C8B-B14F-4D97-AF65-F5344CB8AC3E}">
        <p14:creationId xmlns:p14="http://schemas.microsoft.com/office/powerpoint/2010/main" val="3075405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971D2B53-46DB-47CC-92B6-0985EB194F14}" type="datetimeFigureOut">
              <a:rPr lang="pt-BR" smtClean="0"/>
              <a:t>17/11/2017</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7BFACE7C-32A1-4B72-B09B-022082B0695A}" type="slidenum">
              <a:rPr lang="pt-BR" smtClean="0"/>
              <a:t>‹nº›</a:t>
            </a:fld>
            <a:endParaRPr lang="pt-BR"/>
          </a:p>
        </p:txBody>
      </p:sp>
    </p:spTree>
    <p:extLst>
      <p:ext uri="{BB962C8B-B14F-4D97-AF65-F5344CB8AC3E}">
        <p14:creationId xmlns:p14="http://schemas.microsoft.com/office/powerpoint/2010/main" val="28604971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1D2B53-46DB-47CC-92B6-0985EB194F14}" type="datetimeFigureOut">
              <a:rPr lang="pt-BR" smtClean="0"/>
              <a:t>17/11/2017</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FACE7C-32A1-4B72-B09B-022082B0695A}" type="slidenum">
              <a:rPr lang="pt-BR" smtClean="0"/>
              <a:t>‹nº›</a:t>
            </a:fld>
            <a:endParaRPr lang="pt-BR"/>
          </a:p>
        </p:txBody>
      </p:sp>
    </p:spTree>
    <p:extLst>
      <p:ext uri="{BB962C8B-B14F-4D97-AF65-F5344CB8AC3E}">
        <p14:creationId xmlns:p14="http://schemas.microsoft.com/office/powerpoint/2010/main" val="1866219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hyperlink" Target="mailto:andrewinter@kpmg.com.br" TargetMode="External"/><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a:blip r:embed="rId3"/>
          <a:stretch>
            <a:fillRect/>
          </a:stretch>
        </p:blipFill>
        <p:spPr>
          <a:xfrm>
            <a:off x="-11122" y="-7977"/>
            <a:ext cx="12193347" cy="2012870"/>
          </a:xfrm>
          <a:prstGeom prst="rect">
            <a:avLst/>
          </a:prstGeom>
          <a:ln>
            <a:noFill/>
          </a:ln>
          <a:effectLst>
            <a:softEdge rad="112500"/>
          </a:effectLst>
        </p:spPr>
      </p:pic>
      <p:sp>
        <p:nvSpPr>
          <p:cNvPr id="3" name="Retângulo 2"/>
          <p:cNvSpPr/>
          <p:nvPr/>
        </p:nvSpPr>
        <p:spPr>
          <a:xfrm>
            <a:off x="1805354" y="2332112"/>
            <a:ext cx="8581292" cy="1323439"/>
          </a:xfrm>
          <a:prstGeom prst="rect">
            <a:avLst/>
          </a:prstGeom>
        </p:spPr>
        <p:txBody>
          <a:bodyPr wrap="square">
            <a:spAutoFit/>
          </a:bodyPr>
          <a:lstStyle/>
          <a:p>
            <a:pPr algn="ctr"/>
            <a:r>
              <a:rPr lang="pt-BR" sz="4000" b="1" dirty="0">
                <a:solidFill>
                  <a:schemeClr val="tx2"/>
                </a:solidFill>
              </a:rPr>
              <a:t>Auditoria Interna: Processo e Evolução Frente as Necessidades do Mercado</a:t>
            </a:r>
            <a:endParaRPr lang="en-US" sz="4000" b="1" dirty="0">
              <a:solidFill>
                <a:schemeClr val="tx2"/>
              </a:solidFill>
            </a:endParaRPr>
          </a:p>
        </p:txBody>
      </p:sp>
      <p:sp>
        <p:nvSpPr>
          <p:cNvPr id="7" name="Retângulo 6"/>
          <p:cNvSpPr/>
          <p:nvPr/>
        </p:nvSpPr>
        <p:spPr>
          <a:xfrm>
            <a:off x="3048000" y="4512603"/>
            <a:ext cx="6096000" cy="1692771"/>
          </a:xfrm>
          <a:prstGeom prst="rect">
            <a:avLst/>
          </a:prstGeom>
        </p:spPr>
        <p:txBody>
          <a:bodyPr>
            <a:spAutoFit/>
          </a:bodyPr>
          <a:lstStyle/>
          <a:p>
            <a:pPr algn="ctr"/>
            <a:r>
              <a:rPr lang="pt-BR" sz="4000" dirty="0">
                <a:solidFill>
                  <a:schemeClr val="tx2"/>
                </a:solidFill>
              </a:rPr>
              <a:t>André Winter</a:t>
            </a:r>
          </a:p>
          <a:p>
            <a:pPr algn="ctr"/>
            <a:r>
              <a:rPr lang="pt-BR" sz="3200" dirty="0">
                <a:solidFill>
                  <a:schemeClr val="tx2"/>
                </a:solidFill>
              </a:rPr>
              <a:t>Gerente de Auditoria Interna, Riscos e </a:t>
            </a:r>
            <a:r>
              <a:rPr lang="pt-BR" sz="3200" dirty="0" err="1">
                <a:solidFill>
                  <a:schemeClr val="tx2"/>
                </a:solidFill>
              </a:rPr>
              <a:t>Compliance</a:t>
            </a:r>
            <a:r>
              <a:rPr lang="pt-BR" sz="3200" dirty="0">
                <a:solidFill>
                  <a:schemeClr val="tx2"/>
                </a:solidFill>
              </a:rPr>
              <a:t> KPMG</a:t>
            </a:r>
            <a:endParaRPr lang="en-US" sz="3200" dirty="0">
              <a:solidFill>
                <a:schemeClr val="tx2"/>
              </a:solidFill>
            </a:endParaRPr>
          </a:p>
        </p:txBody>
      </p:sp>
    </p:spTree>
    <p:extLst>
      <p:ext uri="{BB962C8B-B14F-4D97-AF65-F5344CB8AC3E}">
        <p14:creationId xmlns:p14="http://schemas.microsoft.com/office/powerpoint/2010/main" val="1201890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838200" y="2365796"/>
            <a:ext cx="10515599" cy="4492204"/>
            <a:chOff x="941756" y="1528463"/>
            <a:chExt cx="6338803" cy="4492204"/>
          </a:xfrm>
        </p:grpSpPr>
        <p:sp>
          <p:nvSpPr>
            <p:cNvPr id="19" name="Content Placeholder 10"/>
            <p:cNvSpPr txBox="1">
              <a:spLocks/>
            </p:cNvSpPr>
            <p:nvPr/>
          </p:nvSpPr>
          <p:spPr>
            <a:xfrm>
              <a:off x="941756" y="5169147"/>
              <a:ext cx="1519142" cy="499678"/>
            </a:xfrm>
            <a:prstGeom prst="rect">
              <a:avLst/>
            </a:prstGeom>
          </p:spPr>
          <p:txBody>
            <a:bodyPr vert="horz" lIns="91440" tIns="45720" rIns="91440" bIns="45720" rtlCol="0">
              <a:noAutofit/>
            </a:bodyPr>
            <a:lstStyle>
              <a:lvl1pPr marL="0" indent="0" algn="l" defTabSz="457200" rtl="0" eaLnBrk="1" latinLnBrk="0" hangingPunct="1">
                <a:spcBef>
                  <a:spcPct val="20000"/>
                </a:spcBef>
                <a:buFont typeface="Arial"/>
                <a:buNone/>
                <a:defRPr lang="pt-BR" sz="1800" kern="1200" dirty="0" smtClean="0">
                  <a:solidFill>
                    <a:srgbClr val="052275"/>
                  </a:solidFill>
                  <a:latin typeface="DIN Next LT Pro"/>
                  <a:ea typeface="+mn-ea"/>
                  <a:cs typeface="DIN Next LT Pro"/>
                </a:defRPr>
              </a:lvl1pPr>
              <a:lvl2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2pPr>
              <a:lvl3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3pPr>
              <a:lvl4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4pPr>
              <a:lvl5pPr marL="285750" indent="-285750" algn="l" defTabSz="457200" rtl="0" eaLnBrk="1" latinLnBrk="0" hangingPunct="1">
                <a:lnSpc>
                  <a:spcPct val="90000"/>
                </a:lnSpc>
                <a:spcBef>
                  <a:spcPct val="20000"/>
                </a:spcBef>
                <a:buFont typeface="Arial"/>
                <a:buChar char="•"/>
                <a:defRPr lang="pt-BR" sz="1600" kern="1200" dirty="0">
                  <a:solidFill>
                    <a:srgbClr val="052275"/>
                  </a:solidFill>
                  <a:latin typeface="DIN Next LT Pro Light"/>
                  <a:ea typeface="+mn-ea"/>
                  <a:cs typeface="DIN Next LT Pro Ligh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l" rtl="0"/>
              <a:r>
                <a:rPr lang="pt-BR" sz="1600" dirty="0">
                  <a:solidFill>
                    <a:srgbClr val="084AA3"/>
                  </a:solidFill>
                  <a:latin typeface="+mj-lt"/>
                  <a:cs typeface="Arial"/>
                </a:rPr>
                <a:t>Realização de auditorias eficazes e eficientes </a:t>
              </a:r>
            </a:p>
          </p:txBody>
        </p:sp>
        <p:sp>
          <p:nvSpPr>
            <p:cNvPr id="20" name="Rectangle 19"/>
            <p:cNvSpPr/>
            <p:nvPr/>
          </p:nvSpPr>
          <p:spPr>
            <a:xfrm>
              <a:off x="1011503" y="2750706"/>
              <a:ext cx="1030862" cy="1902811"/>
            </a:xfrm>
            <a:prstGeom prst="rect">
              <a:avLst/>
            </a:prstGeom>
            <a:solidFill>
              <a:srgbClr val="0522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2000" dirty="0">
                <a:latin typeface="+mj-lt"/>
              </a:endParaRPr>
            </a:p>
          </p:txBody>
        </p:sp>
        <p:sp>
          <p:nvSpPr>
            <p:cNvPr id="21" name="Title 6"/>
            <p:cNvSpPr txBox="1">
              <a:spLocks/>
            </p:cNvSpPr>
            <p:nvPr/>
          </p:nvSpPr>
          <p:spPr>
            <a:xfrm>
              <a:off x="956382" y="4711115"/>
              <a:ext cx="1214431" cy="488648"/>
            </a:xfrm>
            <a:prstGeom prst="rect">
              <a:avLst/>
            </a:prstGeom>
          </p:spPr>
          <p:txBody>
            <a:bodyPr vert="horz" lIns="91440" tIns="45720" rIns="91440" bIns="45720" rtlCol="0" anchor="t">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3200" dirty="0">
                  <a:solidFill>
                    <a:srgbClr val="084AA3"/>
                  </a:solidFill>
                  <a:latin typeface="+mj-lt"/>
                  <a:cs typeface="Univers 55"/>
                </a:rPr>
                <a:t>71%</a:t>
              </a:r>
            </a:p>
          </p:txBody>
        </p:sp>
        <p:sp>
          <p:nvSpPr>
            <p:cNvPr id="22" name="Title 6"/>
            <p:cNvSpPr txBox="1">
              <a:spLocks/>
            </p:cNvSpPr>
            <p:nvPr/>
          </p:nvSpPr>
          <p:spPr>
            <a:xfrm>
              <a:off x="2787930" y="4702499"/>
              <a:ext cx="1144934" cy="558145"/>
            </a:xfrm>
            <a:prstGeom prst="rect">
              <a:avLst/>
            </a:prstGeom>
          </p:spPr>
          <p:txBody>
            <a:bodyPr vert="horz" lIns="91440" tIns="45720" rIns="91440" bIns="45720" rtlCol="0" anchor="t">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2800" dirty="0">
                  <a:solidFill>
                    <a:srgbClr val="0F7ECB"/>
                  </a:solidFill>
                  <a:latin typeface="+mj-lt"/>
                  <a:cs typeface="Univers 55"/>
                </a:rPr>
                <a:t>52%</a:t>
              </a:r>
            </a:p>
          </p:txBody>
        </p:sp>
        <p:sp>
          <p:nvSpPr>
            <p:cNvPr id="23" name="Title 6"/>
            <p:cNvSpPr txBox="1">
              <a:spLocks/>
            </p:cNvSpPr>
            <p:nvPr/>
          </p:nvSpPr>
          <p:spPr>
            <a:xfrm>
              <a:off x="4567566" y="4679333"/>
              <a:ext cx="1075437" cy="604476"/>
            </a:xfrm>
            <a:prstGeom prst="rect">
              <a:avLst/>
            </a:prstGeom>
          </p:spPr>
          <p:txBody>
            <a:bodyPr vert="horz" lIns="91440" tIns="45720" rIns="91440" bIns="45720" rtlCol="0" anchor="t">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2400" dirty="0">
                  <a:solidFill>
                    <a:srgbClr val="380251"/>
                  </a:solidFill>
                  <a:latin typeface="+mj-lt"/>
                  <a:cs typeface="Univers 55"/>
                </a:rPr>
                <a:t>41%</a:t>
              </a:r>
            </a:p>
          </p:txBody>
        </p:sp>
        <p:sp>
          <p:nvSpPr>
            <p:cNvPr id="24" name="Title 6"/>
            <p:cNvSpPr txBox="1">
              <a:spLocks/>
            </p:cNvSpPr>
            <p:nvPr/>
          </p:nvSpPr>
          <p:spPr>
            <a:xfrm>
              <a:off x="1971912" y="2331920"/>
              <a:ext cx="1214431" cy="488648"/>
            </a:xfrm>
            <a:prstGeom prst="rect">
              <a:avLst/>
            </a:prstGeom>
          </p:spPr>
          <p:txBody>
            <a:bodyPr vert="horz" lIns="91440" tIns="45720" rIns="91440" bIns="45720" rtlCol="0" anchor="t">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2800" dirty="0">
                  <a:solidFill>
                    <a:srgbClr val="084AA3"/>
                  </a:solidFill>
                  <a:latin typeface="+mj-lt"/>
                  <a:cs typeface="Univers 55"/>
                </a:rPr>
                <a:t>63%</a:t>
              </a:r>
            </a:p>
          </p:txBody>
        </p:sp>
        <p:sp>
          <p:nvSpPr>
            <p:cNvPr id="25" name="Title 6"/>
            <p:cNvSpPr txBox="1">
              <a:spLocks/>
            </p:cNvSpPr>
            <p:nvPr/>
          </p:nvSpPr>
          <p:spPr>
            <a:xfrm>
              <a:off x="3688944" y="2691830"/>
              <a:ext cx="1075437" cy="604476"/>
            </a:xfrm>
            <a:prstGeom prst="rect">
              <a:avLst/>
            </a:prstGeom>
          </p:spPr>
          <p:txBody>
            <a:bodyPr vert="horz" lIns="91440" tIns="45720" rIns="91440" bIns="45720" rtlCol="0" anchor="t">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2800" dirty="0">
                  <a:solidFill>
                    <a:srgbClr val="392380"/>
                  </a:solidFill>
                  <a:latin typeface="+mj-lt"/>
                  <a:cs typeface="Univers 55"/>
                </a:rPr>
                <a:t>44%</a:t>
              </a:r>
            </a:p>
          </p:txBody>
        </p:sp>
        <p:sp>
          <p:nvSpPr>
            <p:cNvPr id="26" name="Title 6"/>
            <p:cNvSpPr txBox="1">
              <a:spLocks/>
            </p:cNvSpPr>
            <p:nvPr/>
          </p:nvSpPr>
          <p:spPr>
            <a:xfrm>
              <a:off x="5437243" y="3245222"/>
              <a:ext cx="1075437" cy="604476"/>
            </a:xfrm>
            <a:prstGeom prst="rect">
              <a:avLst/>
            </a:prstGeom>
          </p:spPr>
          <p:txBody>
            <a:bodyPr vert="horz" lIns="91440" tIns="45720" rIns="91440" bIns="45720" rtlCol="0" anchor="t">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2400" dirty="0">
                  <a:solidFill>
                    <a:srgbClr val="5B1060"/>
                  </a:solidFill>
                  <a:latin typeface="+mj-lt"/>
                  <a:cs typeface="Univers 55"/>
                </a:rPr>
                <a:t>35%</a:t>
              </a:r>
            </a:p>
          </p:txBody>
        </p:sp>
        <p:sp>
          <p:nvSpPr>
            <p:cNvPr id="27" name="Rectangle 26"/>
            <p:cNvSpPr/>
            <p:nvPr/>
          </p:nvSpPr>
          <p:spPr>
            <a:xfrm>
              <a:off x="2041813" y="2750705"/>
              <a:ext cx="829598" cy="1491347"/>
            </a:xfrm>
            <a:prstGeom prst="rect">
              <a:avLst/>
            </a:prstGeom>
            <a:solidFill>
              <a:srgbClr val="084AA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2000" dirty="0">
                <a:latin typeface="+mj-lt"/>
              </a:endParaRPr>
            </a:p>
          </p:txBody>
        </p:sp>
        <p:sp>
          <p:nvSpPr>
            <p:cNvPr id="28" name="Rectangle 27"/>
            <p:cNvSpPr/>
            <p:nvPr/>
          </p:nvSpPr>
          <p:spPr>
            <a:xfrm>
              <a:off x="3758519" y="3126974"/>
              <a:ext cx="840420" cy="1097325"/>
            </a:xfrm>
            <a:prstGeom prst="rect">
              <a:avLst/>
            </a:prstGeom>
            <a:solidFill>
              <a:srgbClr val="3923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2000" dirty="0">
                <a:latin typeface="+mj-lt"/>
              </a:endParaRPr>
            </a:p>
          </p:txBody>
        </p:sp>
        <p:sp>
          <p:nvSpPr>
            <p:cNvPr id="29" name="Rectangle 28"/>
            <p:cNvSpPr/>
            <p:nvPr/>
          </p:nvSpPr>
          <p:spPr>
            <a:xfrm>
              <a:off x="4598939" y="3645767"/>
              <a:ext cx="909713" cy="939197"/>
            </a:xfrm>
            <a:prstGeom prst="rect">
              <a:avLst/>
            </a:prstGeom>
            <a:solidFill>
              <a:srgbClr val="38025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2000" dirty="0">
                <a:latin typeface="+mj-lt"/>
              </a:endParaRPr>
            </a:p>
          </p:txBody>
        </p:sp>
        <p:sp>
          <p:nvSpPr>
            <p:cNvPr id="30" name="Rectangle 29"/>
            <p:cNvSpPr/>
            <p:nvPr/>
          </p:nvSpPr>
          <p:spPr>
            <a:xfrm>
              <a:off x="5491607" y="3641829"/>
              <a:ext cx="764458" cy="660213"/>
            </a:xfrm>
            <a:prstGeom prst="rect">
              <a:avLst/>
            </a:prstGeom>
            <a:solidFill>
              <a:srgbClr val="5B10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2000" dirty="0">
                <a:latin typeface="+mj-lt"/>
              </a:endParaRPr>
            </a:p>
          </p:txBody>
        </p:sp>
        <p:sp>
          <p:nvSpPr>
            <p:cNvPr id="31" name="Rectangle 30"/>
            <p:cNvSpPr/>
            <p:nvPr/>
          </p:nvSpPr>
          <p:spPr>
            <a:xfrm>
              <a:off x="2863084" y="3455693"/>
              <a:ext cx="897551" cy="1197824"/>
            </a:xfrm>
            <a:prstGeom prst="rect">
              <a:avLst/>
            </a:prstGeom>
            <a:solidFill>
              <a:srgbClr val="0F7EC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2000" dirty="0">
                <a:latin typeface="+mj-lt"/>
              </a:endParaRPr>
            </a:p>
          </p:txBody>
        </p:sp>
        <p:sp>
          <p:nvSpPr>
            <p:cNvPr id="32" name="Content Placeholder 10"/>
            <p:cNvSpPr txBox="1">
              <a:spLocks/>
            </p:cNvSpPr>
            <p:nvPr/>
          </p:nvSpPr>
          <p:spPr>
            <a:xfrm>
              <a:off x="2792980" y="5079503"/>
              <a:ext cx="1283130" cy="808273"/>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lang="pt-BR" sz="1800" kern="1200" dirty="0" smtClean="0">
                  <a:solidFill>
                    <a:srgbClr val="052275"/>
                  </a:solidFill>
                  <a:latin typeface="DIN Next LT Pro"/>
                  <a:ea typeface="+mn-ea"/>
                  <a:cs typeface="DIN Next LT Pro"/>
                </a:defRPr>
              </a:lvl1pPr>
              <a:lvl2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2pPr>
              <a:lvl3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3pPr>
              <a:lvl4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4pPr>
              <a:lvl5pPr marL="285750" indent="-285750" algn="l" defTabSz="457200" rtl="0" eaLnBrk="1" latinLnBrk="0" hangingPunct="1">
                <a:lnSpc>
                  <a:spcPct val="90000"/>
                </a:lnSpc>
                <a:spcBef>
                  <a:spcPct val="20000"/>
                </a:spcBef>
                <a:buFont typeface="Arial"/>
                <a:buChar char="•"/>
                <a:defRPr lang="pt-BR" sz="1600" kern="1200" dirty="0">
                  <a:solidFill>
                    <a:srgbClr val="052275"/>
                  </a:solidFill>
                  <a:latin typeface="DIN Next LT Pro Light"/>
                  <a:ea typeface="+mn-ea"/>
                  <a:cs typeface="DIN Next LT Pro Ligh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l" rtl="0"/>
              <a:r>
                <a:rPr lang="pt-BR" sz="1600" dirty="0">
                  <a:solidFill>
                    <a:srgbClr val="084AA3"/>
                  </a:solidFill>
                  <a:latin typeface="+mj-lt"/>
                  <a:cs typeface="Arial"/>
                </a:rPr>
                <a:t>Qualidade dos relatórios de AI	</a:t>
              </a:r>
            </a:p>
          </p:txBody>
        </p:sp>
        <p:sp>
          <p:nvSpPr>
            <p:cNvPr id="33" name="Content Placeholder 10"/>
            <p:cNvSpPr txBox="1">
              <a:spLocks/>
            </p:cNvSpPr>
            <p:nvPr/>
          </p:nvSpPr>
          <p:spPr>
            <a:xfrm>
              <a:off x="4575042" y="5037093"/>
              <a:ext cx="1223123" cy="983574"/>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lang="pt-BR" sz="1800" kern="1200" dirty="0" smtClean="0">
                  <a:solidFill>
                    <a:srgbClr val="052275"/>
                  </a:solidFill>
                  <a:latin typeface="DIN Next LT Pro"/>
                  <a:ea typeface="+mn-ea"/>
                  <a:cs typeface="DIN Next LT Pro"/>
                </a:defRPr>
              </a:lvl1pPr>
              <a:lvl2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2pPr>
              <a:lvl3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3pPr>
              <a:lvl4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4pPr>
              <a:lvl5pPr marL="285750" indent="-285750" algn="l" defTabSz="457200" rtl="0" eaLnBrk="1" latinLnBrk="0" hangingPunct="1">
                <a:lnSpc>
                  <a:spcPct val="90000"/>
                </a:lnSpc>
                <a:spcBef>
                  <a:spcPct val="20000"/>
                </a:spcBef>
                <a:buFont typeface="Arial"/>
                <a:buChar char="•"/>
                <a:defRPr lang="pt-BR" sz="1600" kern="1200" dirty="0">
                  <a:solidFill>
                    <a:srgbClr val="052275"/>
                  </a:solidFill>
                  <a:latin typeface="DIN Next LT Pro Light"/>
                  <a:ea typeface="+mn-ea"/>
                  <a:cs typeface="DIN Next LT Pro Ligh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l" rtl="0"/>
              <a:r>
                <a:rPr lang="pt-BR" sz="1600" dirty="0">
                  <a:solidFill>
                    <a:srgbClr val="084AA3"/>
                  </a:solidFill>
                  <a:latin typeface="+mj-lt"/>
                  <a:cs typeface="Arial"/>
                </a:rPr>
                <a:t>Pessoal devidamente qualificado </a:t>
              </a:r>
            </a:p>
          </p:txBody>
        </p:sp>
        <p:sp>
          <p:nvSpPr>
            <p:cNvPr id="34" name="Content Placeholder 10"/>
            <p:cNvSpPr txBox="1">
              <a:spLocks/>
            </p:cNvSpPr>
            <p:nvPr/>
          </p:nvSpPr>
          <p:spPr>
            <a:xfrm>
              <a:off x="1964601" y="1528463"/>
              <a:ext cx="1813620" cy="813906"/>
            </a:xfrm>
            <a:prstGeom prst="rect">
              <a:avLst/>
            </a:prstGeom>
          </p:spPr>
          <p:txBody>
            <a:bodyPr vert="horz" lIns="91440" tIns="45720" rIns="91440" bIns="45720" rtlCol="0" anchor="b">
              <a:normAutofit/>
            </a:bodyPr>
            <a:lstStyle>
              <a:lvl1pPr marL="0" indent="0" algn="l" defTabSz="457200" rtl="0" eaLnBrk="1" latinLnBrk="0" hangingPunct="1">
                <a:spcBef>
                  <a:spcPct val="20000"/>
                </a:spcBef>
                <a:buFont typeface="Arial"/>
                <a:buNone/>
                <a:defRPr lang="pt-BR" sz="1800" kern="1200" dirty="0" smtClean="0">
                  <a:solidFill>
                    <a:srgbClr val="052275"/>
                  </a:solidFill>
                  <a:latin typeface="DIN Next LT Pro"/>
                  <a:ea typeface="+mn-ea"/>
                  <a:cs typeface="DIN Next LT Pro"/>
                </a:defRPr>
              </a:lvl1pPr>
              <a:lvl2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2pPr>
              <a:lvl3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3pPr>
              <a:lvl4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4pPr>
              <a:lvl5pPr marL="285750" indent="-285750" algn="l" defTabSz="457200" rtl="0" eaLnBrk="1" latinLnBrk="0" hangingPunct="1">
                <a:lnSpc>
                  <a:spcPct val="90000"/>
                </a:lnSpc>
                <a:spcBef>
                  <a:spcPct val="20000"/>
                </a:spcBef>
                <a:buFont typeface="Arial"/>
                <a:buChar char="•"/>
                <a:defRPr lang="pt-BR" sz="1600" kern="1200" dirty="0">
                  <a:solidFill>
                    <a:srgbClr val="052275"/>
                  </a:solidFill>
                  <a:latin typeface="DIN Next LT Pro Light"/>
                  <a:ea typeface="+mn-ea"/>
                  <a:cs typeface="DIN Next LT Pro Ligh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l" rtl="0"/>
              <a:r>
                <a:rPr lang="pt-BR" sz="1600" dirty="0">
                  <a:solidFill>
                    <a:srgbClr val="084AA3"/>
                  </a:solidFill>
                  <a:latin typeface="+mj-lt"/>
                  <a:cs typeface="Arial"/>
                </a:rPr>
                <a:t>Impacto mensurável </a:t>
              </a:r>
            </a:p>
          </p:txBody>
        </p:sp>
        <p:sp>
          <p:nvSpPr>
            <p:cNvPr id="35" name="Content Placeholder 10"/>
            <p:cNvSpPr txBox="1">
              <a:spLocks/>
            </p:cNvSpPr>
            <p:nvPr/>
          </p:nvSpPr>
          <p:spPr>
            <a:xfrm>
              <a:off x="3648145" y="1700124"/>
              <a:ext cx="1508623" cy="1001727"/>
            </a:xfrm>
            <a:prstGeom prst="rect">
              <a:avLst/>
            </a:prstGeom>
          </p:spPr>
          <p:txBody>
            <a:bodyPr vert="horz" lIns="91440" tIns="45720" rIns="91440" bIns="45720" rtlCol="0" anchor="b">
              <a:noAutofit/>
            </a:bodyPr>
            <a:lstStyle>
              <a:lvl1pPr marL="0" indent="0" algn="l" defTabSz="457200" rtl="0" eaLnBrk="1" latinLnBrk="0" hangingPunct="1">
                <a:spcBef>
                  <a:spcPct val="20000"/>
                </a:spcBef>
                <a:buFont typeface="Arial"/>
                <a:buNone/>
                <a:defRPr lang="pt-BR" sz="1800" kern="1200" dirty="0" smtClean="0">
                  <a:solidFill>
                    <a:srgbClr val="052275"/>
                  </a:solidFill>
                  <a:latin typeface="DIN Next LT Pro"/>
                  <a:ea typeface="+mn-ea"/>
                  <a:cs typeface="DIN Next LT Pro"/>
                </a:defRPr>
              </a:lvl1pPr>
              <a:lvl2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2pPr>
              <a:lvl3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3pPr>
              <a:lvl4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4pPr>
              <a:lvl5pPr marL="285750" indent="-285750" algn="l" defTabSz="457200" rtl="0" eaLnBrk="1" latinLnBrk="0" hangingPunct="1">
                <a:lnSpc>
                  <a:spcPct val="90000"/>
                </a:lnSpc>
                <a:spcBef>
                  <a:spcPct val="20000"/>
                </a:spcBef>
                <a:buFont typeface="Arial"/>
                <a:buChar char="•"/>
                <a:defRPr lang="pt-BR" sz="1600" kern="1200" dirty="0">
                  <a:solidFill>
                    <a:srgbClr val="052275"/>
                  </a:solidFill>
                  <a:latin typeface="DIN Next LT Pro Light"/>
                  <a:ea typeface="+mn-ea"/>
                  <a:cs typeface="DIN Next LT Pro Ligh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l" rtl="0"/>
              <a:r>
                <a:rPr lang="pt-BR" sz="1600" dirty="0">
                  <a:solidFill>
                    <a:srgbClr val="084AA3"/>
                  </a:solidFill>
                  <a:latin typeface="+mj-lt"/>
                  <a:cs typeface="Arial"/>
                </a:rPr>
                <a:t>Compromisso / excelência técnica / qualidade</a:t>
              </a:r>
            </a:p>
          </p:txBody>
        </p:sp>
        <p:sp>
          <p:nvSpPr>
            <p:cNvPr id="36" name="Content Placeholder 10"/>
            <p:cNvSpPr txBox="1">
              <a:spLocks/>
            </p:cNvSpPr>
            <p:nvPr/>
          </p:nvSpPr>
          <p:spPr>
            <a:xfrm>
              <a:off x="5412558" y="2331920"/>
              <a:ext cx="1868001" cy="1001727"/>
            </a:xfrm>
            <a:prstGeom prst="rect">
              <a:avLst/>
            </a:prstGeom>
          </p:spPr>
          <p:txBody>
            <a:bodyPr vert="horz" lIns="91440" tIns="45720" rIns="91440" bIns="45720" rtlCol="0" anchor="b">
              <a:noAutofit/>
            </a:bodyPr>
            <a:lstStyle>
              <a:lvl1pPr marL="0" indent="0" algn="l" defTabSz="457200" rtl="0" eaLnBrk="1" latinLnBrk="0" hangingPunct="1">
                <a:spcBef>
                  <a:spcPct val="20000"/>
                </a:spcBef>
                <a:buFont typeface="Arial"/>
                <a:buNone/>
                <a:defRPr lang="pt-BR" sz="1800" kern="1200" dirty="0" smtClean="0">
                  <a:solidFill>
                    <a:srgbClr val="052275"/>
                  </a:solidFill>
                  <a:latin typeface="DIN Next LT Pro"/>
                  <a:ea typeface="+mn-ea"/>
                  <a:cs typeface="DIN Next LT Pro"/>
                </a:defRPr>
              </a:lvl1pPr>
              <a:lvl2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2pPr>
              <a:lvl3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3pPr>
              <a:lvl4pPr marL="285750" indent="-285750" algn="l" defTabSz="457200" rtl="0" eaLnBrk="1" latinLnBrk="0" hangingPunct="1">
                <a:lnSpc>
                  <a:spcPct val="90000"/>
                </a:lnSpc>
                <a:spcBef>
                  <a:spcPct val="20000"/>
                </a:spcBef>
                <a:buFont typeface="Arial"/>
                <a:buChar char="•"/>
                <a:defRPr lang="pt-BR" sz="1600" kern="1200" dirty="0" smtClean="0">
                  <a:solidFill>
                    <a:srgbClr val="052275"/>
                  </a:solidFill>
                  <a:latin typeface="DIN Next LT Pro Light"/>
                  <a:ea typeface="+mn-ea"/>
                  <a:cs typeface="DIN Next LT Pro Light"/>
                </a:defRPr>
              </a:lvl4pPr>
              <a:lvl5pPr marL="285750" indent="-285750" algn="l" defTabSz="457200" rtl="0" eaLnBrk="1" latinLnBrk="0" hangingPunct="1">
                <a:lnSpc>
                  <a:spcPct val="90000"/>
                </a:lnSpc>
                <a:spcBef>
                  <a:spcPct val="20000"/>
                </a:spcBef>
                <a:buFont typeface="Arial"/>
                <a:buChar char="•"/>
                <a:defRPr lang="pt-BR" sz="1600" kern="1200" dirty="0">
                  <a:solidFill>
                    <a:srgbClr val="052275"/>
                  </a:solidFill>
                  <a:latin typeface="DIN Next LT Pro Light"/>
                  <a:ea typeface="+mn-ea"/>
                  <a:cs typeface="DIN Next LT Pro Ligh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l" rtl="0"/>
              <a:r>
                <a:rPr lang="pt-BR" sz="1600" dirty="0">
                  <a:solidFill>
                    <a:srgbClr val="084AA3"/>
                  </a:solidFill>
                  <a:latin typeface="+mj-lt"/>
                  <a:cs typeface="Arial"/>
                </a:rPr>
                <a:t>Normas claras / ferramentas robustas </a:t>
              </a:r>
            </a:p>
          </p:txBody>
        </p:sp>
      </p:grpSp>
      <p:sp>
        <p:nvSpPr>
          <p:cNvPr id="2" name="Title 1"/>
          <p:cNvSpPr>
            <a:spLocks noGrp="1"/>
          </p:cNvSpPr>
          <p:nvPr>
            <p:ph type="title"/>
          </p:nvPr>
        </p:nvSpPr>
        <p:spPr/>
        <p:txBody>
          <a:bodyPr/>
          <a:lstStyle/>
          <a:p>
            <a:r>
              <a:rPr lang="pt-BR" dirty="0">
                <a:solidFill>
                  <a:srgbClr val="44546A"/>
                </a:solidFill>
              </a:rPr>
              <a:t>Tornando o valor real na visão dos </a:t>
            </a:r>
            <a:r>
              <a:rPr lang="pt-BR" dirty="0" err="1">
                <a:solidFill>
                  <a:srgbClr val="44546A"/>
                </a:solidFill>
              </a:rPr>
              <a:t>CFOs</a:t>
            </a:r>
            <a:r>
              <a:rPr lang="pt-BR" dirty="0">
                <a:solidFill>
                  <a:srgbClr val="44546A"/>
                </a:solidFill>
              </a:rPr>
              <a:t> / Comitê de Auditoria</a:t>
            </a:r>
            <a:endParaRPr lang="pt-BR" dirty="0"/>
          </a:p>
        </p:txBody>
      </p:sp>
    </p:spTree>
    <p:extLst>
      <p:ext uri="{BB962C8B-B14F-4D97-AF65-F5344CB8AC3E}">
        <p14:creationId xmlns:p14="http://schemas.microsoft.com/office/powerpoint/2010/main" val="1031060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083584" y="2953810"/>
            <a:ext cx="7952362" cy="1333328"/>
            <a:chOff x="3083584" y="2953810"/>
            <a:chExt cx="7952362" cy="1333328"/>
          </a:xfrm>
        </p:grpSpPr>
        <p:grpSp>
          <p:nvGrpSpPr>
            <p:cNvPr id="32" name="Group 31"/>
            <p:cNvGrpSpPr/>
            <p:nvPr/>
          </p:nvGrpSpPr>
          <p:grpSpPr>
            <a:xfrm>
              <a:off x="3083584" y="2953810"/>
              <a:ext cx="7952362" cy="1333328"/>
              <a:chOff x="752400" y="1971285"/>
              <a:chExt cx="6536832" cy="1095994"/>
            </a:xfrm>
          </p:grpSpPr>
          <p:sp>
            <p:nvSpPr>
              <p:cNvPr id="7" name="Rectangle 6"/>
              <p:cNvSpPr/>
              <p:nvPr/>
            </p:nvSpPr>
            <p:spPr>
              <a:xfrm>
                <a:off x="752400" y="1971285"/>
                <a:ext cx="3668529" cy="641834"/>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pt-BR" sz="2400" b="1" dirty="0">
                    <a:solidFill>
                      <a:srgbClr val="FFFFFF"/>
                    </a:solidFill>
                    <a:latin typeface="+mj-lt"/>
                  </a:rPr>
                  <a:t>60%</a:t>
                </a:r>
              </a:p>
            </p:txBody>
          </p:sp>
          <p:sp>
            <p:nvSpPr>
              <p:cNvPr id="17" name="Rectangle 16"/>
              <p:cNvSpPr/>
              <p:nvPr/>
            </p:nvSpPr>
            <p:spPr>
              <a:xfrm>
                <a:off x="4470201" y="1971285"/>
                <a:ext cx="2412999" cy="6418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pt-BR" sz="2400" b="1" dirty="0">
                    <a:solidFill>
                      <a:srgbClr val="FFFFFF"/>
                    </a:solidFill>
                    <a:latin typeface="+mj-lt"/>
                  </a:rPr>
                  <a:t>40%</a:t>
                </a:r>
              </a:p>
            </p:txBody>
          </p:sp>
          <p:sp>
            <p:nvSpPr>
              <p:cNvPr id="24" name="Text Placeholder 5"/>
              <p:cNvSpPr txBox="1">
                <a:spLocks/>
              </p:cNvSpPr>
              <p:nvPr/>
            </p:nvSpPr>
            <p:spPr>
              <a:xfrm>
                <a:off x="2203546" y="2706703"/>
                <a:ext cx="735522" cy="202393"/>
              </a:xfrm>
              <a:prstGeom prst="rect">
                <a:avLst/>
              </a:prstGeom>
            </p:spPr>
            <p:txBody>
              <a:bodyPr vert="horz" wrap="none" lIns="0" tIns="0" rIns="0" bIns="0" rtlCol="0" anchor="t" anchorCtr="0">
                <a:spAutoFit/>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mn-lt"/>
                    <a:ea typeface="+mn-ea"/>
                    <a:cs typeface="+mn-cs"/>
                  </a:defRPr>
                </a:lvl2pPr>
                <a:lvl3pPr marL="28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3pPr>
                <a:lvl4pPr marL="576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4pPr>
                <a:lvl5pPr marL="82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mn-lt"/>
                    <a:ea typeface="+mn-ea"/>
                    <a:cs typeface="+mn-cs"/>
                  </a:defRPr>
                </a:lvl5pPr>
                <a:lvl6pPr marL="1098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1600" b="0" dirty="0">
                    <a:solidFill>
                      <a:srgbClr val="00338D"/>
                    </a:solidFill>
                    <a:latin typeface="+mj-lt"/>
                  </a:rPr>
                  <a:t>Estratégica</a:t>
                </a:r>
              </a:p>
            </p:txBody>
          </p:sp>
          <p:sp>
            <p:nvSpPr>
              <p:cNvPr id="25" name="Text Placeholder 5"/>
              <p:cNvSpPr txBox="1">
                <a:spLocks/>
              </p:cNvSpPr>
              <p:nvPr/>
            </p:nvSpPr>
            <p:spPr>
              <a:xfrm>
                <a:off x="7289179" y="2864886"/>
                <a:ext cx="53" cy="202393"/>
              </a:xfrm>
              <a:prstGeom prst="rect">
                <a:avLst/>
              </a:prstGeom>
            </p:spPr>
            <p:txBody>
              <a:bodyPr vert="horz" wrap="none" lIns="0" tIns="0" rIns="0" bIns="0" rtlCol="0" anchor="t" anchorCtr="0">
                <a:spAutoFit/>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mn-lt"/>
                    <a:ea typeface="+mn-ea"/>
                    <a:cs typeface="+mn-cs"/>
                  </a:defRPr>
                </a:lvl2pPr>
                <a:lvl3pPr marL="28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3pPr>
                <a:lvl4pPr marL="576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4pPr>
                <a:lvl5pPr marL="82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mn-lt"/>
                    <a:ea typeface="+mn-ea"/>
                    <a:cs typeface="+mn-cs"/>
                  </a:defRPr>
                </a:lvl5pPr>
                <a:lvl6pPr marL="1098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00" dirty="0">
                  <a:latin typeface="+mj-lt"/>
                </a:endParaRPr>
              </a:p>
            </p:txBody>
          </p:sp>
        </p:grpSp>
        <p:sp>
          <p:nvSpPr>
            <p:cNvPr id="27" name="Text Placeholder 5"/>
            <p:cNvSpPr txBox="1">
              <a:spLocks/>
            </p:cNvSpPr>
            <p:nvPr/>
          </p:nvSpPr>
          <p:spPr>
            <a:xfrm>
              <a:off x="8781135" y="3817198"/>
              <a:ext cx="1760855" cy="246221"/>
            </a:xfrm>
            <a:prstGeom prst="rect">
              <a:avLst/>
            </a:prstGeom>
          </p:spPr>
          <p:txBody>
            <a:bodyPr vert="horz" wrap="square" lIns="0" tIns="0" rIns="0" bIns="0" rtlCol="0" anchor="t" anchorCtr="0">
              <a:spAutoFit/>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mn-lt"/>
                  <a:ea typeface="+mn-ea"/>
                  <a:cs typeface="+mn-cs"/>
                </a:defRPr>
              </a:lvl2pPr>
              <a:lvl3pPr marL="28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3pPr>
              <a:lvl4pPr marL="576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4pPr>
              <a:lvl5pPr marL="82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mn-lt"/>
                  <a:ea typeface="+mn-ea"/>
                  <a:cs typeface="+mn-cs"/>
                </a:defRPr>
              </a:lvl5pPr>
              <a:lvl6pPr marL="1098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1600" b="0" dirty="0">
                  <a:solidFill>
                    <a:srgbClr val="00338D"/>
                  </a:solidFill>
                  <a:latin typeface="+mj-lt"/>
                </a:rPr>
                <a:t>Suporte </a:t>
              </a:r>
            </a:p>
          </p:txBody>
        </p:sp>
      </p:grpSp>
      <p:grpSp>
        <p:nvGrpSpPr>
          <p:cNvPr id="4" name="Group 3"/>
          <p:cNvGrpSpPr/>
          <p:nvPr/>
        </p:nvGrpSpPr>
        <p:grpSpPr>
          <a:xfrm>
            <a:off x="3083585" y="4426755"/>
            <a:ext cx="8525904" cy="1333328"/>
            <a:chOff x="3083585" y="4426755"/>
            <a:chExt cx="8525904" cy="1333328"/>
          </a:xfrm>
        </p:grpSpPr>
        <p:grpSp>
          <p:nvGrpSpPr>
            <p:cNvPr id="11" name="Group 10"/>
            <p:cNvGrpSpPr/>
            <p:nvPr/>
          </p:nvGrpSpPr>
          <p:grpSpPr>
            <a:xfrm>
              <a:off x="3083585" y="4426755"/>
              <a:ext cx="7952363" cy="1333328"/>
              <a:chOff x="752399" y="1971285"/>
              <a:chExt cx="6536833" cy="1095994"/>
            </a:xfrm>
          </p:grpSpPr>
          <p:sp>
            <p:nvSpPr>
              <p:cNvPr id="12" name="Rectangle 11"/>
              <p:cNvSpPr/>
              <p:nvPr/>
            </p:nvSpPr>
            <p:spPr>
              <a:xfrm>
                <a:off x="752399" y="1971285"/>
                <a:ext cx="5620544" cy="641834"/>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pt-BR" sz="2400" b="1" dirty="0">
                    <a:solidFill>
                      <a:srgbClr val="FFFFFF"/>
                    </a:solidFill>
                    <a:latin typeface="+mj-lt"/>
                  </a:rPr>
                  <a:t>99%</a:t>
                </a:r>
              </a:p>
            </p:txBody>
          </p:sp>
          <p:sp>
            <p:nvSpPr>
              <p:cNvPr id="13" name="Rectangle 12"/>
              <p:cNvSpPr/>
              <p:nvPr/>
            </p:nvSpPr>
            <p:spPr>
              <a:xfrm>
                <a:off x="6442048" y="1971285"/>
                <a:ext cx="441152" cy="6418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pt-BR" sz="2400" b="1" dirty="0">
                    <a:solidFill>
                      <a:srgbClr val="FFFFFF"/>
                    </a:solidFill>
                    <a:latin typeface="+mj-lt"/>
                  </a:rPr>
                  <a:t>1%</a:t>
                </a:r>
              </a:p>
            </p:txBody>
          </p:sp>
          <p:sp>
            <p:nvSpPr>
              <p:cNvPr id="14" name="Text Placeholder 5"/>
              <p:cNvSpPr txBox="1">
                <a:spLocks/>
              </p:cNvSpPr>
              <p:nvPr/>
            </p:nvSpPr>
            <p:spPr>
              <a:xfrm>
                <a:off x="2203546" y="2706703"/>
                <a:ext cx="735522" cy="202393"/>
              </a:xfrm>
              <a:prstGeom prst="rect">
                <a:avLst/>
              </a:prstGeom>
            </p:spPr>
            <p:txBody>
              <a:bodyPr vert="horz" wrap="none" lIns="0" tIns="0" rIns="0" bIns="0" rtlCol="0" anchor="t" anchorCtr="0">
                <a:spAutoFit/>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mn-lt"/>
                    <a:ea typeface="+mn-ea"/>
                    <a:cs typeface="+mn-cs"/>
                  </a:defRPr>
                </a:lvl2pPr>
                <a:lvl3pPr marL="28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3pPr>
                <a:lvl4pPr marL="576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4pPr>
                <a:lvl5pPr marL="82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mn-lt"/>
                    <a:ea typeface="+mn-ea"/>
                    <a:cs typeface="+mn-cs"/>
                  </a:defRPr>
                </a:lvl5pPr>
                <a:lvl6pPr marL="1098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1600" b="0" dirty="0">
                    <a:solidFill>
                      <a:srgbClr val="00338D"/>
                    </a:solidFill>
                    <a:latin typeface="+mj-lt"/>
                  </a:rPr>
                  <a:t>Estratégica</a:t>
                </a:r>
              </a:p>
            </p:txBody>
          </p:sp>
          <p:sp>
            <p:nvSpPr>
              <p:cNvPr id="15" name="Text Placeholder 5"/>
              <p:cNvSpPr txBox="1">
                <a:spLocks/>
              </p:cNvSpPr>
              <p:nvPr/>
            </p:nvSpPr>
            <p:spPr>
              <a:xfrm>
                <a:off x="7289179" y="2864886"/>
                <a:ext cx="53" cy="202393"/>
              </a:xfrm>
              <a:prstGeom prst="rect">
                <a:avLst/>
              </a:prstGeom>
            </p:spPr>
            <p:txBody>
              <a:bodyPr vert="horz" wrap="none" lIns="0" tIns="0" rIns="0" bIns="0" rtlCol="0" anchor="t" anchorCtr="0">
                <a:spAutoFit/>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mn-lt"/>
                    <a:ea typeface="+mn-ea"/>
                    <a:cs typeface="+mn-cs"/>
                  </a:defRPr>
                </a:lvl2pPr>
                <a:lvl3pPr marL="28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3pPr>
                <a:lvl4pPr marL="576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4pPr>
                <a:lvl5pPr marL="82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mn-lt"/>
                    <a:ea typeface="+mn-ea"/>
                    <a:cs typeface="+mn-cs"/>
                  </a:defRPr>
                </a:lvl5pPr>
                <a:lvl6pPr marL="1098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00" dirty="0">
                  <a:latin typeface="+mj-lt"/>
                </a:endParaRPr>
              </a:p>
            </p:txBody>
          </p:sp>
        </p:grpSp>
        <p:sp>
          <p:nvSpPr>
            <p:cNvPr id="16" name="Text Placeholder 5"/>
            <p:cNvSpPr txBox="1">
              <a:spLocks/>
            </p:cNvSpPr>
            <p:nvPr/>
          </p:nvSpPr>
          <p:spPr>
            <a:xfrm>
              <a:off x="9848634" y="5321424"/>
              <a:ext cx="1760855" cy="246221"/>
            </a:xfrm>
            <a:prstGeom prst="rect">
              <a:avLst/>
            </a:prstGeom>
          </p:spPr>
          <p:txBody>
            <a:bodyPr vert="horz" wrap="square" lIns="0" tIns="0" rIns="0" bIns="0" rtlCol="0" anchor="t" anchorCtr="0">
              <a:spAutoFit/>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mn-lt"/>
                  <a:ea typeface="+mn-ea"/>
                  <a:cs typeface="+mn-cs"/>
                </a:defRPr>
              </a:lvl2pPr>
              <a:lvl3pPr marL="28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3pPr>
              <a:lvl4pPr marL="576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4pPr>
              <a:lvl5pPr marL="82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mn-lt"/>
                  <a:ea typeface="+mn-ea"/>
                  <a:cs typeface="+mn-cs"/>
                </a:defRPr>
              </a:lvl5pPr>
              <a:lvl6pPr marL="1098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1600" b="0" dirty="0">
                  <a:solidFill>
                    <a:srgbClr val="00338D"/>
                  </a:solidFill>
                  <a:latin typeface="+mj-lt"/>
                </a:rPr>
                <a:t>Suporte </a:t>
              </a:r>
            </a:p>
          </p:txBody>
        </p:sp>
      </p:grpSp>
      <p:sp>
        <p:nvSpPr>
          <p:cNvPr id="18" name="Text Placeholder 5"/>
          <p:cNvSpPr txBox="1">
            <a:spLocks/>
          </p:cNvSpPr>
          <p:nvPr/>
        </p:nvSpPr>
        <p:spPr>
          <a:xfrm>
            <a:off x="1181754" y="3213170"/>
            <a:ext cx="1760855" cy="246221"/>
          </a:xfrm>
          <a:prstGeom prst="rect">
            <a:avLst/>
          </a:prstGeom>
        </p:spPr>
        <p:txBody>
          <a:bodyPr vert="horz" wrap="square" lIns="0" tIns="0" rIns="0" bIns="0" rtlCol="0" anchor="t" anchorCtr="0">
            <a:spAutoFit/>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mn-lt"/>
                <a:ea typeface="+mn-ea"/>
                <a:cs typeface="+mn-cs"/>
              </a:defRPr>
            </a:lvl2pPr>
            <a:lvl3pPr marL="28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3pPr>
            <a:lvl4pPr marL="576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4pPr>
            <a:lvl5pPr marL="82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mn-lt"/>
                <a:ea typeface="+mn-ea"/>
                <a:cs typeface="+mn-cs"/>
              </a:defRPr>
            </a:lvl5pPr>
            <a:lvl6pPr marL="1098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1600" b="0" dirty="0">
                <a:solidFill>
                  <a:srgbClr val="00338D"/>
                </a:solidFill>
                <a:latin typeface="+mj-lt"/>
              </a:rPr>
              <a:t>Auditoria Interna</a:t>
            </a:r>
          </a:p>
        </p:txBody>
      </p:sp>
      <p:sp>
        <p:nvSpPr>
          <p:cNvPr id="19" name="Text Placeholder 5"/>
          <p:cNvSpPr txBox="1">
            <a:spLocks/>
          </p:cNvSpPr>
          <p:nvPr/>
        </p:nvSpPr>
        <p:spPr>
          <a:xfrm>
            <a:off x="1166054" y="4555068"/>
            <a:ext cx="1593772" cy="492444"/>
          </a:xfrm>
          <a:prstGeom prst="rect">
            <a:avLst/>
          </a:prstGeom>
        </p:spPr>
        <p:txBody>
          <a:bodyPr vert="horz" wrap="square" lIns="0" tIns="0" rIns="0" bIns="0" rtlCol="0" anchor="t" anchorCtr="0">
            <a:spAutoFit/>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mn-lt"/>
                <a:ea typeface="+mn-ea"/>
                <a:cs typeface="+mn-cs"/>
              </a:defRPr>
            </a:lvl2pPr>
            <a:lvl3pPr marL="28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3pPr>
            <a:lvl4pPr marL="576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4pPr>
            <a:lvl5pPr marL="8244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mn-lt"/>
                <a:ea typeface="+mn-ea"/>
                <a:cs typeface="+mn-cs"/>
              </a:defRPr>
            </a:lvl5pPr>
            <a:lvl6pPr marL="1098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1600" b="0" dirty="0">
                <a:solidFill>
                  <a:srgbClr val="00338D"/>
                </a:solidFill>
                <a:latin typeface="+mj-lt"/>
              </a:rPr>
              <a:t>Comitês de Auditoria / CFO</a:t>
            </a:r>
          </a:p>
        </p:txBody>
      </p:sp>
      <p:sp>
        <p:nvSpPr>
          <p:cNvPr id="2" name="Title 1"/>
          <p:cNvSpPr>
            <a:spLocks noGrp="1"/>
          </p:cNvSpPr>
          <p:nvPr>
            <p:ph type="title"/>
          </p:nvPr>
        </p:nvSpPr>
        <p:spPr/>
        <p:txBody>
          <a:bodyPr>
            <a:normAutofit fontScale="90000"/>
          </a:bodyPr>
          <a:lstStyle/>
          <a:p>
            <a:r>
              <a:rPr lang="pt-BR" dirty="0">
                <a:solidFill>
                  <a:srgbClr val="44546A"/>
                </a:solidFill>
              </a:rPr>
              <a:t>A Auditoria Interna é mais bem descrita como uma área "Estratégica" ou de "Suporte" na sua organização?</a:t>
            </a:r>
          </a:p>
        </p:txBody>
      </p:sp>
    </p:spTree>
    <p:extLst>
      <p:ext uri="{BB962C8B-B14F-4D97-AF65-F5344CB8AC3E}">
        <p14:creationId xmlns:p14="http://schemas.microsoft.com/office/powerpoint/2010/main" val="3732671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pt-BR" sz="4800" dirty="0">
                <a:solidFill>
                  <a:srgbClr val="44546A"/>
                </a:solidFill>
              </a:rPr>
              <a:t>Uma Auditoria Interna Perspicaz e Valiosa</a:t>
            </a:r>
            <a:endParaRPr lang="pt-BR" sz="4800" dirty="0">
              <a:solidFill>
                <a:srgbClr val="00338D"/>
              </a:solidFill>
            </a:endParaRPr>
          </a:p>
        </p:txBody>
      </p:sp>
      <p:graphicFrame>
        <p:nvGraphicFramePr>
          <p:cNvPr id="5" name="Chart 4"/>
          <p:cNvGraphicFramePr/>
          <p:nvPr>
            <p:extLst>
              <p:ext uri="{D42A27DB-BD31-4B8C-83A1-F6EECF244321}">
                <p14:modId xmlns:p14="http://schemas.microsoft.com/office/powerpoint/2010/main" val="3081312592"/>
              </p:ext>
            </p:extLst>
          </p:nvPr>
        </p:nvGraphicFramePr>
        <p:xfrm>
          <a:off x="838200" y="1504076"/>
          <a:ext cx="10515600" cy="50086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273888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txBox="1">
            <a:spLocks/>
          </p:cNvSpPr>
          <p:nvPr/>
        </p:nvSpPr>
        <p:spPr>
          <a:xfrm>
            <a:off x="7342531" y="5603642"/>
            <a:ext cx="781539" cy="485711"/>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endParaRPr lang="en-US" sz="2000" dirty="0">
              <a:solidFill>
                <a:srgbClr val="5B1060"/>
              </a:solidFill>
              <a:latin typeface="Arial"/>
              <a:cs typeface="Arial"/>
            </a:endParaRPr>
          </a:p>
        </p:txBody>
      </p:sp>
      <p:sp>
        <p:nvSpPr>
          <p:cNvPr id="61" name="Title 6"/>
          <p:cNvSpPr txBox="1">
            <a:spLocks/>
          </p:cNvSpPr>
          <p:nvPr/>
        </p:nvSpPr>
        <p:spPr>
          <a:xfrm>
            <a:off x="5041577" y="3398607"/>
            <a:ext cx="1029866" cy="820298"/>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1800" dirty="0">
                <a:solidFill>
                  <a:srgbClr val="FFFFFF"/>
                </a:solidFill>
                <a:latin typeface="Univers 55" pitchFamily="18" charset="0"/>
              </a:rPr>
              <a:t>44%</a:t>
            </a:r>
          </a:p>
        </p:txBody>
      </p:sp>
      <p:grpSp>
        <p:nvGrpSpPr>
          <p:cNvPr id="11" name="Group 10"/>
          <p:cNvGrpSpPr/>
          <p:nvPr/>
        </p:nvGrpSpPr>
        <p:grpSpPr>
          <a:xfrm>
            <a:off x="838200" y="1691970"/>
            <a:ext cx="10515600" cy="4687106"/>
            <a:chOff x="2213078" y="1790736"/>
            <a:chExt cx="7965440" cy="4687106"/>
          </a:xfrm>
        </p:grpSpPr>
        <p:grpSp>
          <p:nvGrpSpPr>
            <p:cNvPr id="36" name="Group 35"/>
            <p:cNvGrpSpPr/>
            <p:nvPr/>
          </p:nvGrpSpPr>
          <p:grpSpPr>
            <a:xfrm>
              <a:off x="2213078" y="1790736"/>
              <a:ext cx="7896123" cy="4674382"/>
              <a:chOff x="6286019" y="1269445"/>
              <a:chExt cx="6689320" cy="3567904"/>
            </a:xfrm>
          </p:grpSpPr>
          <p:sp>
            <p:nvSpPr>
              <p:cNvPr id="37" name="Rectangle 36"/>
              <p:cNvSpPr/>
              <p:nvPr/>
            </p:nvSpPr>
            <p:spPr>
              <a:xfrm>
                <a:off x="8665643" y="3439662"/>
                <a:ext cx="1006893" cy="643348"/>
              </a:xfrm>
              <a:prstGeom prst="rect">
                <a:avLst/>
              </a:prstGeom>
              <a:solidFill>
                <a:srgbClr val="128C3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400" dirty="0">
                  <a:latin typeface="+mj-lt"/>
                </a:endParaRPr>
              </a:p>
            </p:txBody>
          </p:sp>
          <p:sp>
            <p:nvSpPr>
              <p:cNvPr id="38" name="Rectangle 37"/>
              <p:cNvSpPr/>
              <p:nvPr/>
            </p:nvSpPr>
            <p:spPr>
              <a:xfrm>
                <a:off x="11997560" y="1832681"/>
                <a:ext cx="977779" cy="1227935"/>
              </a:xfrm>
              <a:prstGeom prst="rect">
                <a:avLst/>
              </a:prstGeom>
              <a:solidFill>
                <a:srgbClr val="5B10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400" dirty="0">
                  <a:latin typeface="+mj-lt"/>
                </a:endParaRPr>
              </a:p>
            </p:txBody>
          </p:sp>
          <p:sp>
            <p:nvSpPr>
              <p:cNvPr id="69" name="Rectangle 68"/>
              <p:cNvSpPr/>
              <p:nvPr/>
            </p:nvSpPr>
            <p:spPr>
              <a:xfrm>
                <a:off x="9807631" y="1751576"/>
                <a:ext cx="985191" cy="1329959"/>
              </a:xfrm>
              <a:prstGeom prst="rect">
                <a:avLst/>
              </a:prstGeom>
              <a:solidFill>
                <a:srgbClr val="13959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400" dirty="0">
                  <a:latin typeface="+mj-lt"/>
                </a:endParaRPr>
              </a:p>
            </p:txBody>
          </p:sp>
          <p:sp>
            <p:nvSpPr>
              <p:cNvPr id="70" name="Rectangle 69"/>
              <p:cNvSpPr/>
              <p:nvPr/>
            </p:nvSpPr>
            <p:spPr>
              <a:xfrm>
                <a:off x="6353890" y="3205153"/>
                <a:ext cx="1069259" cy="877857"/>
              </a:xfrm>
              <a:prstGeom prst="rect">
                <a:avLst/>
              </a:prstGeom>
              <a:solidFill>
                <a:srgbClr val="2BA5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400" dirty="0">
                  <a:latin typeface="+mj-lt"/>
                </a:endParaRPr>
              </a:p>
            </p:txBody>
          </p:sp>
          <p:sp>
            <p:nvSpPr>
              <p:cNvPr id="71" name="Rectangle 70"/>
              <p:cNvSpPr/>
              <p:nvPr/>
            </p:nvSpPr>
            <p:spPr>
              <a:xfrm>
                <a:off x="6356320" y="1269445"/>
                <a:ext cx="1066830" cy="1785021"/>
              </a:xfrm>
              <a:prstGeom prst="rect">
                <a:avLst/>
              </a:prstGeom>
              <a:solidFill>
                <a:srgbClr val="0522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400" dirty="0">
                  <a:latin typeface="+mj-lt"/>
                </a:endParaRPr>
              </a:p>
            </p:txBody>
          </p:sp>
          <p:sp>
            <p:nvSpPr>
              <p:cNvPr id="72" name="Rectangle 71"/>
              <p:cNvSpPr/>
              <p:nvPr/>
            </p:nvSpPr>
            <p:spPr>
              <a:xfrm>
                <a:off x="7556767" y="1476161"/>
                <a:ext cx="976119" cy="1582287"/>
              </a:xfrm>
              <a:prstGeom prst="rect">
                <a:avLst/>
              </a:prstGeom>
              <a:solidFill>
                <a:srgbClr val="084AA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400" dirty="0">
                  <a:latin typeface="+mj-lt"/>
                </a:endParaRPr>
              </a:p>
            </p:txBody>
          </p:sp>
          <p:sp>
            <p:nvSpPr>
              <p:cNvPr id="73" name="Rectangle 72"/>
              <p:cNvSpPr/>
              <p:nvPr/>
            </p:nvSpPr>
            <p:spPr>
              <a:xfrm>
                <a:off x="10893394" y="1830683"/>
                <a:ext cx="1006893" cy="1256680"/>
              </a:xfrm>
              <a:prstGeom prst="rect">
                <a:avLst/>
              </a:prstGeom>
              <a:solidFill>
                <a:srgbClr val="3923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400" dirty="0">
                  <a:latin typeface="+mj-lt"/>
                </a:endParaRPr>
              </a:p>
            </p:txBody>
          </p:sp>
          <p:sp>
            <p:nvSpPr>
              <p:cNvPr id="74" name="Rectangle 73"/>
              <p:cNvSpPr/>
              <p:nvPr/>
            </p:nvSpPr>
            <p:spPr>
              <a:xfrm>
                <a:off x="8665643" y="1749191"/>
                <a:ext cx="1006893" cy="1324789"/>
              </a:xfrm>
              <a:prstGeom prst="rect">
                <a:avLst/>
              </a:prstGeom>
              <a:solidFill>
                <a:srgbClr val="38025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400" dirty="0">
                  <a:latin typeface="+mj-lt"/>
                </a:endParaRPr>
              </a:p>
            </p:txBody>
          </p:sp>
          <p:sp>
            <p:nvSpPr>
              <p:cNvPr id="76" name="Title 6"/>
              <p:cNvSpPr txBox="1">
                <a:spLocks/>
              </p:cNvSpPr>
              <p:nvPr/>
            </p:nvSpPr>
            <p:spPr>
              <a:xfrm>
                <a:off x="7626802" y="2546348"/>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4400" dirty="0">
                    <a:solidFill>
                      <a:srgbClr val="FFFFFF"/>
                    </a:solidFill>
                    <a:latin typeface="+mj-lt"/>
                  </a:rPr>
                  <a:t>62%</a:t>
                </a:r>
              </a:p>
            </p:txBody>
          </p:sp>
          <p:sp>
            <p:nvSpPr>
              <p:cNvPr id="77" name="Title 6"/>
              <p:cNvSpPr txBox="1">
                <a:spLocks/>
              </p:cNvSpPr>
              <p:nvPr/>
            </p:nvSpPr>
            <p:spPr>
              <a:xfrm>
                <a:off x="10906509" y="2528860"/>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4400" dirty="0">
                    <a:solidFill>
                      <a:srgbClr val="FFFFFF"/>
                    </a:solidFill>
                    <a:latin typeface="+mj-lt"/>
                  </a:rPr>
                  <a:t>42%</a:t>
                </a:r>
              </a:p>
            </p:txBody>
          </p:sp>
          <p:sp>
            <p:nvSpPr>
              <p:cNvPr id="78" name="Title 6"/>
              <p:cNvSpPr txBox="1">
                <a:spLocks/>
              </p:cNvSpPr>
              <p:nvPr/>
            </p:nvSpPr>
            <p:spPr>
              <a:xfrm>
                <a:off x="6416714" y="2528860"/>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4400" dirty="0">
                    <a:solidFill>
                      <a:srgbClr val="FFFFFF"/>
                    </a:solidFill>
                    <a:latin typeface="+mj-lt"/>
                  </a:rPr>
                  <a:t>72%</a:t>
                </a:r>
              </a:p>
            </p:txBody>
          </p:sp>
          <p:sp>
            <p:nvSpPr>
              <p:cNvPr id="82" name="Title 6"/>
              <p:cNvSpPr txBox="1">
                <a:spLocks/>
              </p:cNvSpPr>
              <p:nvPr/>
            </p:nvSpPr>
            <p:spPr>
              <a:xfrm>
                <a:off x="8694881" y="3586433"/>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2800" dirty="0">
                    <a:solidFill>
                      <a:srgbClr val="FFFFFF"/>
                    </a:solidFill>
                    <a:latin typeface="+mj-lt"/>
                  </a:rPr>
                  <a:t>25%</a:t>
                </a:r>
              </a:p>
            </p:txBody>
          </p:sp>
          <p:sp>
            <p:nvSpPr>
              <p:cNvPr id="83" name="Title 6"/>
              <p:cNvSpPr txBox="1">
                <a:spLocks/>
              </p:cNvSpPr>
              <p:nvPr/>
            </p:nvSpPr>
            <p:spPr>
              <a:xfrm>
                <a:off x="9795751" y="2535507"/>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4400" dirty="0">
                    <a:solidFill>
                      <a:srgbClr val="FFFFFF"/>
                    </a:solidFill>
                    <a:latin typeface="+mj-lt"/>
                  </a:rPr>
                  <a:t>44%</a:t>
                </a:r>
              </a:p>
            </p:txBody>
          </p:sp>
          <p:sp>
            <p:nvSpPr>
              <p:cNvPr id="85" name="Title 6"/>
              <p:cNvSpPr txBox="1">
                <a:spLocks/>
              </p:cNvSpPr>
              <p:nvPr/>
            </p:nvSpPr>
            <p:spPr>
              <a:xfrm>
                <a:off x="12013865" y="2518273"/>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4400" dirty="0">
                    <a:solidFill>
                      <a:srgbClr val="FFFFFF"/>
                    </a:solidFill>
                    <a:latin typeface="+mj-lt"/>
                  </a:rPr>
                  <a:t>42%</a:t>
                </a:r>
              </a:p>
            </p:txBody>
          </p:sp>
          <p:sp>
            <p:nvSpPr>
              <p:cNvPr id="86" name="Rectangle 85"/>
              <p:cNvSpPr/>
              <p:nvPr/>
            </p:nvSpPr>
            <p:spPr>
              <a:xfrm>
                <a:off x="7512349" y="1509280"/>
                <a:ext cx="1059214" cy="281907"/>
              </a:xfrm>
              <a:prstGeom prst="rect">
                <a:avLst/>
              </a:prstGeom>
            </p:spPr>
            <p:txBody>
              <a:bodyPr wrap="square">
                <a:spAutoFit/>
              </a:bodyPr>
              <a:lstStyle/>
              <a:p>
                <a:r>
                  <a:rPr lang="pt-BR" dirty="0">
                    <a:solidFill>
                      <a:srgbClr val="FFFFFF"/>
                    </a:solidFill>
                    <a:latin typeface="+mj-lt"/>
                  </a:rPr>
                  <a:t>Comunicação </a:t>
                </a:r>
              </a:p>
            </p:txBody>
          </p:sp>
          <p:sp>
            <p:nvSpPr>
              <p:cNvPr id="87" name="Rectangle 86"/>
              <p:cNvSpPr/>
              <p:nvPr/>
            </p:nvSpPr>
            <p:spPr>
              <a:xfrm>
                <a:off x="10918866" y="1882542"/>
                <a:ext cx="968503" cy="493337"/>
              </a:xfrm>
              <a:prstGeom prst="rect">
                <a:avLst/>
              </a:prstGeom>
            </p:spPr>
            <p:txBody>
              <a:bodyPr wrap="square">
                <a:spAutoFit/>
              </a:bodyPr>
              <a:lstStyle/>
              <a:p>
                <a:r>
                  <a:rPr lang="pt-BR" dirty="0">
                    <a:solidFill>
                      <a:srgbClr val="FFFFFF"/>
                    </a:solidFill>
                    <a:latin typeface="+mj-lt"/>
                  </a:rPr>
                  <a:t>Habilidades tecnológicas</a:t>
                </a:r>
              </a:p>
            </p:txBody>
          </p:sp>
          <p:sp>
            <p:nvSpPr>
              <p:cNvPr id="88" name="Rectangle 87"/>
              <p:cNvSpPr/>
              <p:nvPr/>
            </p:nvSpPr>
            <p:spPr>
              <a:xfrm>
                <a:off x="6426275" y="1362756"/>
                <a:ext cx="1044336" cy="704768"/>
              </a:xfrm>
              <a:prstGeom prst="rect">
                <a:avLst/>
              </a:prstGeom>
            </p:spPr>
            <p:txBody>
              <a:bodyPr wrap="square">
                <a:spAutoFit/>
              </a:bodyPr>
              <a:lstStyle/>
              <a:p>
                <a:r>
                  <a:rPr lang="pt-BR" dirty="0">
                    <a:solidFill>
                      <a:srgbClr val="FFFFFF"/>
                    </a:solidFill>
                    <a:latin typeface="+mj-lt"/>
                  </a:rPr>
                  <a:t>Raciocínio / </a:t>
                </a:r>
                <a:br>
                  <a:rPr lang="pt-BR" dirty="0">
                    <a:solidFill>
                      <a:srgbClr val="FFFFFF"/>
                    </a:solidFill>
                    <a:latin typeface="+mj-lt"/>
                  </a:rPr>
                </a:br>
                <a:r>
                  <a:rPr lang="pt-BR" dirty="0">
                    <a:solidFill>
                      <a:srgbClr val="FFFFFF"/>
                    </a:solidFill>
                    <a:latin typeface="+mj-lt"/>
                  </a:rPr>
                  <a:t>julgamento crítico</a:t>
                </a:r>
              </a:p>
            </p:txBody>
          </p:sp>
          <p:sp>
            <p:nvSpPr>
              <p:cNvPr id="90" name="Rectangle 89"/>
              <p:cNvSpPr/>
              <p:nvPr/>
            </p:nvSpPr>
            <p:spPr>
              <a:xfrm>
                <a:off x="8656101" y="1787017"/>
                <a:ext cx="993639" cy="704768"/>
              </a:xfrm>
              <a:prstGeom prst="rect">
                <a:avLst/>
              </a:prstGeom>
            </p:spPr>
            <p:txBody>
              <a:bodyPr wrap="square">
                <a:spAutoFit/>
              </a:bodyPr>
              <a:lstStyle/>
              <a:p>
                <a:r>
                  <a:rPr lang="pt-BR" dirty="0">
                    <a:solidFill>
                      <a:srgbClr val="FFFFFF"/>
                    </a:solidFill>
                    <a:latin typeface="+mj-lt"/>
                  </a:rPr>
                  <a:t>Entendimento de análise de dados</a:t>
                </a:r>
              </a:p>
            </p:txBody>
          </p:sp>
          <p:sp>
            <p:nvSpPr>
              <p:cNvPr id="92" name="Rectangle 91"/>
              <p:cNvSpPr/>
              <p:nvPr/>
            </p:nvSpPr>
            <p:spPr>
              <a:xfrm>
                <a:off x="7493678" y="4132581"/>
                <a:ext cx="1050142" cy="704768"/>
              </a:xfrm>
              <a:prstGeom prst="rect">
                <a:avLst/>
              </a:prstGeom>
            </p:spPr>
            <p:txBody>
              <a:bodyPr wrap="square">
                <a:spAutoFit/>
              </a:bodyPr>
              <a:lstStyle/>
              <a:p>
                <a:r>
                  <a:rPr lang="pt-BR" dirty="0">
                    <a:solidFill>
                      <a:srgbClr val="0091DA"/>
                    </a:solidFill>
                    <a:latin typeface="+mj-lt"/>
                  </a:rPr>
                  <a:t>Capacidade de oferecer soluções </a:t>
                </a:r>
                <a:r>
                  <a:rPr lang="pt-BR" dirty="0">
                    <a:solidFill>
                      <a:srgbClr val="5B1060"/>
                    </a:solidFill>
                    <a:latin typeface="+mj-lt"/>
                  </a:rPr>
                  <a:t>	</a:t>
                </a:r>
              </a:p>
            </p:txBody>
          </p:sp>
          <p:sp>
            <p:nvSpPr>
              <p:cNvPr id="93" name="Rectangle 92"/>
              <p:cNvSpPr/>
              <p:nvPr/>
            </p:nvSpPr>
            <p:spPr>
              <a:xfrm>
                <a:off x="9788886" y="1821593"/>
                <a:ext cx="1050142" cy="916198"/>
              </a:xfrm>
              <a:prstGeom prst="rect">
                <a:avLst/>
              </a:prstGeom>
            </p:spPr>
            <p:txBody>
              <a:bodyPr wrap="square">
                <a:spAutoFit/>
              </a:bodyPr>
              <a:lstStyle/>
              <a:p>
                <a:r>
                  <a:rPr lang="pt-BR" dirty="0">
                    <a:solidFill>
                      <a:srgbClr val="FFFFFF"/>
                    </a:solidFill>
                    <a:latin typeface="+mj-lt"/>
                  </a:rPr>
                  <a:t>Entendimento/</a:t>
                </a:r>
                <a:br>
                  <a:rPr lang="pt-BR" dirty="0">
                    <a:solidFill>
                      <a:srgbClr val="FFFFFF"/>
                    </a:solidFill>
                    <a:latin typeface="+mj-lt"/>
                  </a:rPr>
                </a:br>
                <a:r>
                  <a:rPr lang="pt-BR" dirty="0">
                    <a:solidFill>
                      <a:srgbClr val="FFFFFF"/>
                    </a:solidFill>
                    <a:latin typeface="+mj-lt"/>
                  </a:rPr>
                  <a:t>domínio dos requisitos operacionais  </a:t>
                </a:r>
              </a:p>
            </p:txBody>
          </p:sp>
          <p:sp>
            <p:nvSpPr>
              <p:cNvPr id="94" name="Rectangle 93"/>
              <p:cNvSpPr/>
              <p:nvPr/>
            </p:nvSpPr>
            <p:spPr>
              <a:xfrm>
                <a:off x="8597218" y="4165906"/>
                <a:ext cx="1050142" cy="281907"/>
              </a:xfrm>
              <a:prstGeom prst="rect">
                <a:avLst/>
              </a:prstGeom>
            </p:spPr>
            <p:txBody>
              <a:bodyPr wrap="square">
                <a:spAutoFit/>
              </a:bodyPr>
              <a:lstStyle/>
              <a:p>
                <a:r>
                  <a:rPr lang="pt-BR" dirty="0">
                    <a:solidFill>
                      <a:srgbClr val="328420"/>
                    </a:solidFill>
                    <a:latin typeface="+mj-lt"/>
                  </a:rPr>
                  <a:t>Eficiente</a:t>
                </a:r>
              </a:p>
            </p:txBody>
          </p:sp>
          <p:sp>
            <p:nvSpPr>
              <p:cNvPr id="95" name="Rectangle 94"/>
              <p:cNvSpPr/>
              <p:nvPr/>
            </p:nvSpPr>
            <p:spPr>
              <a:xfrm>
                <a:off x="6286019" y="4132581"/>
                <a:ext cx="1050142" cy="704768"/>
              </a:xfrm>
              <a:prstGeom prst="rect">
                <a:avLst/>
              </a:prstGeom>
            </p:spPr>
            <p:txBody>
              <a:bodyPr wrap="square">
                <a:spAutoFit/>
              </a:bodyPr>
              <a:lstStyle/>
              <a:p>
                <a:r>
                  <a:rPr lang="pt-BR" dirty="0">
                    <a:solidFill>
                      <a:srgbClr val="2BA533"/>
                    </a:solidFill>
                    <a:latin typeface="+mj-lt"/>
                  </a:rPr>
                  <a:t>Experiência em várias áreas de negócio</a:t>
                </a:r>
              </a:p>
            </p:txBody>
          </p:sp>
        </p:grpSp>
        <p:sp>
          <p:nvSpPr>
            <p:cNvPr id="96" name="Rectangle 95"/>
            <p:cNvSpPr/>
            <p:nvPr/>
          </p:nvSpPr>
          <p:spPr>
            <a:xfrm flipH="1">
              <a:off x="6296111" y="5554512"/>
              <a:ext cx="1486213" cy="923330"/>
            </a:xfrm>
            <a:prstGeom prst="rect">
              <a:avLst/>
            </a:prstGeom>
          </p:spPr>
          <p:txBody>
            <a:bodyPr wrap="square">
              <a:spAutoFit/>
            </a:bodyPr>
            <a:lstStyle/>
            <a:p>
              <a:r>
                <a:rPr lang="pt-BR" dirty="0">
                  <a:solidFill>
                    <a:srgbClr val="328420"/>
                  </a:solidFill>
                  <a:latin typeface="+mj-lt"/>
                </a:rPr>
                <a:t>Adotar uma</a:t>
              </a:r>
            </a:p>
            <a:p>
              <a:r>
                <a:rPr lang="pt-BR" dirty="0">
                  <a:solidFill>
                    <a:srgbClr val="328420"/>
                  </a:solidFill>
                  <a:latin typeface="+mj-lt"/>
                </a:rPr>
                <a:t>Abordagem </a:t>
              </a:r>
              <a:r>
                <a:rPr lang="pt-BR" dirty="0">
                  <a:solidFill>
                    <a:srgbClr val="328420"/>
                  </a:solidFill>
                </a:rPr>
                <a:t>proativa</a:t>
              </a:r>
              <a:endParaRPr lang="pt-BR" dirty="0">
                <a:solidFill>
                  <a:srgbClr val="328420"/>
                </a:solidFill>
                <a:latin typeface="+mj-lt"/>
              </a:endParaRPr>
            </a:p>
          </p:txBody>
        </p:sp>
        <p:sp>
          <p:nvSpPr>
            <p:cNvPr id="51" name="Rectangle 50"/>
            <p:cNvSpPr/>
            <p:nvPr/>
          </p:nvSpPr>
          <p:spPr>
            <a:xfrm>
              <a:off x="8928214" y="2623490"/>
              <a:ext cx="1250304" cy="923330"/>
            </a:xfrm>
            <a:prstGeom prst="rect">
              <a:avLst/>
            </a:prstGeom>
          </p:spPr>
          <p:txBody>
            <a:bodyPr wrap="square">
              <a:spAutoFit/>
            </a:bodyPr>
            <a:lstStyle/>
            <a:p>
              <a:r>
                <a:rPr lang="pt-BR" dirty="0">
                  <a:solidFill>
                    <a:srgbClr val="FFFFFF"/>
                  </a:solidFill>
                  <a:latin typeface="+mj-lt"/>
                </a:rPr>
                <a:t>Pensar </a:t>
              </a:r>
              <a:br>
                <a:rPr lang="en" dirty="0">
                  <a:latin typeface="+mj-lt"/>
                </a:rPr>
              </a:br>
              <a:r>
                <a:rPr lang="pt-BR" dirty="0">
                  <a:solidFill>
                    <a:srgbClr val="FFFFFF"/>
                  </a:solidFill>
                  <a:latin typeface="+mj-lt"/>
                </a:rPr>
                <a:t>de maneira criativa </a:t>
              </a:r>
            </a:p>
          </p:txBody>
        </p:sp>
        <p:sp>
          <p:nvSpPr>
            <p:cNvPr id="62" name="Title 6"/>
            <p:cNvSpPr txBox="1">
              <a:spLocks/>
            </p:cNvSpPr>
            <p:nvPr/>
          </p:nvSpPr>
          <p:spPr>
            <a:xfrm>
              <a:off x="2330283" y="4723535"/>
              <a:ext cx="1029866" cy="820298"/>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2800" dirty="0">
                  <a:solidFill>
                    <a:srgbClr val="FFFFFF"/>
                  </a:solidFill>
                  <a:latin typeface="Univers 55" pitchFamily="18" charset="0"/>
                </a:rPr>
                <a:t>41%</a:t>
              </a:r>
            </a:p>
          </p:txBody>
        </p:sp>
        <p:sp>
          <p:nvSpPr>
            <p:cNvPr id="63" name="Rectangle 62"/>
            <p:cNvSpPr/>
            <p:nvPr/>
          </p:nvSpPr>
          <p:spPr>
            <a:xfrm>
              <a:off x="3665091" y="4494579"/>
              <a:ext cx="1141146" cy="972218"/>
            </a:xfrm>
            <a:prstGeom prst="rect">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dirty="0"/>
            </a:p>
          </p:txBody>
        </p:sp>
        <p:sp>
          <p:nvSpPr>
            <p:cNvPr id="65" name="Title 6"/>
            <p:cNvSpPr txBox="1">
              <a:spLocks/>
            </p:cNvSpPr>
            <p:nvPr/>
          </p:nvSpPr>
          <p:spPr>
            <a:xfrm>
              <a:off x="3693156" y="4742911"/>
              <a:ext cx="1029866" cy="820298"/>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2800" dirty="0">
                  <a:solidFill>
                    <a:srgbClr val="FFFFFF"/>
                  </a:solidFill>
                  <a:latin typeface="+mj-lt"/>
                </a:rPr>
                <a:t>34%</a:t>
              </a:r>
            </a:p>
          </p:txBody>
        </p:sp>
        <p:sp>
          <p:nvSpPr>
            <p:cNvPr id="66" name="Rectangle 65"/>
            <p:cNvSpPr/>
            <p:nvPr/>
          </p:nvSpPr>
          <p:spPr>
            <a:xfrm>
              <a:off x="6342915" y="4723535"/>
              <a:ext cx="1188544" cy="743262"/>
            </a:xfrm>
            <a:prstGeom prst="rect">
              <a:avLst/>
            </a:prstGeom>
            <a:solidFill>
              <a:srgbClr val="128C3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dirty="0"/>
            </a:p>
          </p:txBody>
        </p:sp>
        <p:sp>
          <p:nvSpPr>
            <p:cNvPr id="67" name="Title 6"/>
            <p:cNvSpPr txBox="1">
              <a:spLocks/>
            </p:cNvSpPr>
            <p:nvPr/>
          </p:nvSpPr>
          <p:spPr>
            <a:xfrm>
              <a:off x="6342915" y="4818908"/>
              <a:ext cx="1029866" cy="820298"/>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2800" dirty="0">
                  <a:solidFill>
                    <a:srgbClr val="FFFFFF"/>
                  </a:solidFill>
                  <a:latin typeface="+mj-lt"/>
                </a:rPr>
                <a:t>23%</a:t>
              </a:r>
            </a:p>
          </p:txBody>
        </p:sp>
      </p:grpSp>
      <p:sp>
        <p:nvSpPr>
          <p:cNvPr id="2" name="Title 1"/>
          <p:cNvSpPr>
            <a:spLocks noGrp="1"/>
          </p:cNvSpPr>
          <p:nvPr>
            <p:ph type="title"/>
          </p:nvPr>
        </p:nvSpPr>
        <p:spPr/>
        <p:txBody>
          <a:bodyPr/>
          <a:lstStyle/>
          <a:p>
            <a:r>
              <a:rPr lang="pt-BR" dirty="0">
                <a:solidFill>
                  <a:srgbClr val="44546A"/>
                </a:solidFill>
              </a:rPr>
              <a:t>As principais habilidades na visão dos profissionais de Auditoria Interna</a:t>
            </a:r>
            <a:endParaRPr lang="pt-BR" dirty="0"/>
          </a:p>
        </p:txBody>
      </p:sp>
      <p:sp>
        <p:nvSpPr>
          <p:cNvPr id="81" name="Title 6"/>
          <p:cNvSpPr txBox="1">
            <a:spLocks/>
          </p:cNvSpPr>
          <p:nvPr/>
        </p:nvSpPr>
        <p:spPr>
          <a:xfrm>
            <a:off x="4584738" y="3398607"/>
            <a:ext cx="1340709" cy="820298"/>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4400" b="0" i="0" dirty="0">
                <a:solidFill>
                  <a:srgbClr val="FFFFFF"/>
                </a:solidFill>
                <a:latin typeface="+mj-lt"/>
              </a:rPr>
              <a:t>44%</a:t>
            </a:r>
          </a:p>
        </p:txBody>
      </p:sp>
    </p:spTree>
    <p:extLst>
      <p:ext uri="{BB962C8B-B14F-4D97-AF65-F5344CB8AC3E}">
        <p14:creationId xmlns:p14="http://schemas.microsoft.com/office/powerpoint/2010/main" val="648707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txBox="1">
            <a:spLocks/>
          </p:cNvSpPr>
          <p:nvPr/>
        </p:nvSpPr>
        <p:spPr>
          <a:xfrm>
            <a:off x="7342531" y="5603642"/>
            <a:ext cx="781539" cy="485711"/>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endParaRPr lang="pt-BR" sz="2000" dirty="0">
              <a:solidFill>
                <a:srgbClr val="5B1060"/>
              </a:solidFill>
              <a:latin typeface="Univers for KPMG Light" panose="020B0403020202020204" pitchFamily="34" charset="0"/>
              <a:cs typeface="Arial"/>
            </a:endParaRPr>
          </a:p>
        </p:txBody>
      </p:sp>
      <p:grpSp>
        <p:nvGrpSpPr>
          <p:cNvPr id="39" name="Group 38"/>
          <p:cNvGrpSpPr/>
          <p:nvPr/>
        </p:nvGrpSpPr>
        <p:grpSpPr>
          <a:xfrm>
            <a:off x="838200" y="1750696"/>
            <a:ext cx="10515599" cy="5005085"/>
            <a:chOff x="7077569" y="1090689"/>
            <a:chExt cx="5268208" cy="3820324"/>
          </a:xfrm>
        </p:grpSpPr>
        <p:sp>
          <p:nvSpPr>
            <p:cNvPr id="40" name="Rectangle 39"/>
            <p:cNvSpPr/>
            <p:nvPr/>
          </p:nvSpPr>
          <p:spPr>
            <a:xfrm>
              <a:off x="10268493" y="2768943"/>
              <a:ext cx="1006893" cy="1041147"/>
            </a:xfrm>
            <a:prstGeom prst="rect">
              <a:avLst/>
            </a:prstGeom>
            <a:solidFill>
              <a:srgbClr val="128C3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3200" dirty="0">
                <a:latin typeface="+mj-lt"/>
              </a:endParaRPr>
            </a:p>
          </p:txBody>
        </p:sp>
        <p:sp>
          <p:nvSpPr>
            <p:cNvPr id="41" name="Rectangle 40"/>
            <p:cNvSpPr/>
            <p:nvPr/>
          </p:nvSpPr>
          <p:spPr>
            <a:xfrm>
              <a:off x="7088095" y="2941304"/>
              <a:ext cx="1066830" cy="1367726"/>
            </a:xfrm>
            <a:prstGeom prst="rect">
              <a:avLst/>
            </a:prstGeom>
            <a:solidFill>
              <a:srgbClr val="5B10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3200" dirty="0">
                <a:latin typeface="+mj-lt"/>
              </a:endParaRPr>
            </a:p>
          </p:txBody>
        </p:sp>
        <p:sp>
          <p:nvSpPr>
            <p:cNvPr id="42" name="Rectangle 41"/>
            <p:cNvSpPr/>
            <p:nvPr/>
          </p:nvSpPr>
          <p:spPr>
            <a:xfrm>
              <a:off x="9219804" y="2876917"/>
              <a:ext cx="985191" cy="1122792"/>
            </a:xfrm>
            <a:prstGeom prst="rect">
              <a:avLst/>
            </a:prstGeom>
            <a:solidFill>
              <a:srgbClr val="13959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3200" dirty="0">
                <a:latin typeface="+mj-lt"/>
              </a:endParaRPr>
            </a:p>
          </p:txBody>
        </p:sp>
        <p:sp>
          <p:nvSpPr>
            <p:cNvPr id="43" name="Rectangle 42"/>
            <p:cNvSpPr/>
            <p:nvPr/>
          </p:nvSpPr>
          <p:spPr>
            <a:xfrm>
              <a:off x="11338884" y="2678227"/>
              <a:ext cx="1006893" cy="877857"/>
            </a:xfrm>
            <a:prstGeom prst="rect">
              <a:avLst/>
            </a:prstGeom>
            <a:solidFill>
              <a:srgbClr val="2BA5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3200" dirty="0">
                <a:latin typeface="+mj-lt"/>
              </a:endParaRPr>
            </a:p>
          </p:txBody>
        </p:sp>
        <p:sp>
          <p:nvSpPr>
            <p:cNvPr id="44" name="Rectangle 43"/>
            <p:cNvSpPr/>
            <p:nvPr/>
          </p:nvSpPr>
          <p:spPr>
            <a:xfrm>
              <a:off x="7088095" y="1090689"/>
              <a:ext cx="1066830" cy="1785021"/>
            </a:xfrm>
            <a:prstGeom prst="rect">
              <a:avLst/>
            </a:prstGeom>
            <a:solidFill>
              <a:srgbClr val="0522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3200" dirty="0">
                <a:latin typeface="+mj-lt"/>
              </a:endParaRPr>
            </a:p>
          </p:txBody>
        </p:sp>
        <p:sp>
          <p:nvSpPr>
            <p:cNvPr id="45" name="Rectangle 44"/>
            <p:cNvSpPr/>
            <p:nvPr/>
          </p:nvSpPr>
          <p:spPr>
            <a:xfrm>
              <a:off x="8194769" y="1090689"/>
              <a:ext cx="976119" cy="1694306"/>
            </a:xfrm>
            <a:prstGeom prst="rect">
              <a:avLst/>
            </a:prstGeom>
            <a:solidFill>
              <a:srgbClr val="084AA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3200" dirty="0">
                <a:latin typeface="+mj-lt"/>
              </a:endParaRPr>
            </a:p>
          </p:txBody>
        </p:sp>
        <p:sp>
          <p:nvSpPr>
            <p:cNvPr id="46" name="Rectangle 45"/>
            <p:cNvSpPr/>
            <p:nvPr/>
          </p:nvSpPr>
          <p:spPr>
            <a:xfrm>
              <a:off x="10268493" y="1090689"/>
              <a:ext cx="1006893" cy="1612661"/>
            </a:xfrm>
            <a:prstGeom prst="rect">
              <a:avLst/>
            </a:prstGeom>
            <a:solidFill>
              <a:srgbClr val="3923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3200" dirty="0">
                <a:latin typeface="+mj-lt"/>
              </a:endParaRPr>
            </a:p>
          </p:txBody>
        </p:sp>
        <p:sp>
          <p:nvSpPr>
            <p:cNvPr id="47" name="Rectangle 46"/>
            <p:cNvSpPr/>
            <p:nvPr/>
          </p:nvSpPr>
          <p:spPr>
            <a:xfrm>
              <a:off x="11338884" y="1090690"/>
              <a:ext cx="1006893" cy="1512872"/>
            </a:xfrm>
            <a:prstGeom prst="rect">
              <a:avLst/>
            </a:prstGeom>
            <a:solidFill>
              <a:srgbClr val="38025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3200" dirty="0">
                <a:latin typeface="+mj-lt"/>
              </a:endParaRPr>
            </a:p>
          </p:txBody>
        </p:sp>
        <p:sp>
          <p:nvSpPr>
            <p:cNvPr id="49" name="Title 6"/>
            <p:cNvSpPr txBox="1">
              <a:spLocks/>
            </p:cNvSpPr>
            <p:nvPr/>
          </p:nvSpPr>
          <p:spPr>
            <a:xfrm>
              <a:off x="7097892" y="2310237"/>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3600" dirty="0">
                  <a:solidFill>
                    <a:schemeClr val="bg1"/>
                  </a:solidFill>
                  <a:latin typeface="+mj-lt"/>
                  <a:cs typeface="Univers 55"/>
                </a:rPr>
                <a:t>67%</a:t>
              </a:r>
            </a:p>
          </p:txBody>
        </p:sp>
        <p:sp>
          <p:nvSpPr>
            <p:cNvPr id="50" name="Title 6"/>
            <p:cNvSpPr txBox="1">
              <a:spLocks/>
            </p:cNvSpPr>
            <p:nvPr/>
          </p:nvSpPr>
          <p:spPr>
            <a:xfrm>
              <a:off x="8209142" y="2240387"/>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3600" dirty="0">
                  <a:solidFill>
                    <a:schemeClr val="bg1"/>
                  </a:solidFill>
                  <a:latin typeface="+mj-lt"/>
                  <a:cs typeface="Univers 55"/>
                </a:rPr>
                <a:t>62%</a:t>
              </a:r>
            </a:p>
          </p:txBody>
        </p:sp>
        <p:sp>
          <p:nvSpPr>
            <p:cNvPr id="51" name="Title 6"/>
            <p:cNvSpPr txBox="1">
              <a:spLocks/>
            </p:cNvSpPr>
            <p:nvPr/>
          </p:nvSpPr>
          <p:spPr>
            <a:xfrm>
              <a:off x="9326742" y="2214987"/>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3600" dirty="0">
                  <a:solidFill>
                    <a:srgbClr val="0F7ECB"/>
                  </a:solidFill>
                  <a:latin typeface="+mj-lt"/>
                  <a:cs typeface="Univers 55"/>
                </a:rPr>
                <a:t>52%</a:t>
              </a:r>
            </a:p>
          </p:txBody>
        </p:sp>
        <p:sp>
          <p:nvSpPr>
            <p:cNvPr id="52" name="Title 6"/>
            <p:cNvSpPr txBox="1">
              <a:spLocks/>
            </p:cNvSpPr>
            <p:nvPr/>
          </p:nvSpPr>
          <p:spPr>
            <a:xfrm>
              <a:off x="10266542" y="2195937"/>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3600" dirty="0">
                  <a:solidFill>
                    <a:schemeClr val="bg1"/>
                  </a:solidFill>
                  <a:latin typeface="+mj-lt"/>
                  <a:cs typeface="Univers 55"/>
                </a:rPr>
                <a:t>48%</a:t>
              </a:r>
            </a:p>
          </p:txBody>
        </p:sp>
        <p:sp>
          <p:nvSpPr>
            <p:cNvPr id="53" name="Title 6"/>
            <p:cNvSpPr txBox="1">
              <a:spLocks/>
            </p:cNvSpPr>
            <p:nvPr/>
          </p:nvSpPr>
          <p:spPr>
            <a:xfrm>
              <a:off x="11339692" y="2087987"/>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3600" dirty="0">
                  <a:solidFill>
                    <a:schemeClr val="bg1"/>
                  </a:solidFill>
                  <a:latin typeface="+mj-lt"/>
                  <a:cs typeface="Univers 55"/>
                </a:rPr>
                <a:t>39%</a:t>
              </a:r>
            </a:p>
          </p:txBody>
        </p:sp>
        <p:sp>
          <p:nvSpPr>
            <p:cNvPr id="54" name="Title 6"/>
            <p:cNvSpPr txBox="1">
              <a:spLocks/>
            </p:cNvSpPr>
            <p:nvPr/>
          </p:nvSpPr>
          <p:spPr>
            <a:xfrm>
              <a:off x="11307942" y="3015087"/>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3600" dirty="0">
                  <a:solidFill>
                    <a:schemeClr val="bg1"/>
                  </a:solidFill>
                  <a:latin typeface="+mj-lt"/>
                  <a:cs typeface="Univers 55"/>
                </a:rPr>
                <a:t>27%</a:t>
              </a:r>
            </a:p>
          </p:txBody>
        </p:sp>
        <p:sp>
          <p:nvSpPr>
            <p:cNvPr id="55" name="Title 6"/>
            <p:cNvSpPr txBox="1">
              <a:spLocks/>
            </p:cNvSpPr>
            <p:nvPr/>
          </p:nvSpPr>
          <p:spPr>
            <a:xfrm>
              <a:off x="10247492" y="3294487"/>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3600" dirty="0">
                  <a:solidFill>
                    <a:schemeClr val="bg1"/>
                  </a:solidFill>
                  <a:latin typeface="+mj-lt"/>
                  <a:cs typeface="Univers 55"/>
                </a:rPr>
                <a:t>30%</a:t>
              </a:r>
            </a:p>
          </p:txBody>
        </p:sp>
        <p:sp>
          <p:nvSpPr>
            <p:cNvPr id="56" name="Title 6"/>
            <p:cNvSpPr txBox="1">
              <a:spLocks/>
            </p:cNvSpPr>
            <p:nvPr/>
          </p:nvSpPr>
          <p:spPr>
            <a:xfrm>
              <a:off x="9196113" y="3469588"/>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3600" dirty="0">
                  <a:solidFill>
                    <a:schemeClr val="bg1"/>
                  </a:solidFill>
                  <a:latin typeface="+mj-lt"/>
                  <a:cs typeface="Univers 55"/>
                </a:rPr>
                <a:t>34%</a:t>
              </a:r>
            </a:p>
          </p:txBody>
        </p:sp>
        <p:sp>
          <p:nvSpPr>
            <p:cNvPr id="57" name="Title 6"/>
            <p:cNvSpPr txBox="1">
              <a:spLocks/>
            </p:cNvSpPr>
            <p:nvPr/>
          </p:nvSpPr>
          <p:spPr>
            <a:xfrm>
              <a:off x="8120242" y="3891387"/>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3600" dirty="0">
                  <a:solidFill>
                    <a:srgbClr val="5B1060"/>
                  </a:solidFill>
                  <a:latin typeface="+mj-lt"/>
                  <a:cs typeface="Univers 55"/>
                </a:rPr>
                <a:t>35%</a:t>
              </a:r>
            </a:p>
          </p:txBody>
        </p:sp>
        <p:sp>
          <p:nvSpPr>
            <p:cNvPr id="58" name="Title 6"/>
            <p:cNvSpPr txBox="1">
              <a:spLocks/>
            </p:cNvSpPr>
            <p:nvPr/>
          </p:nvSpPr>
          <p:spPr>
            <a:xfrm>
              <a:off x="7091542" y="3764387"/>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3600" dirty="0">
                  <a:solidFill>
                    <a:schemeClr val="bg1"/>
                  </a:solidFill>
                  <a:latin typeface="+mj-lt"/>
                  <a:cs typeface="Univers 55"/>
                </a:rPr>
                <a:t>36%</a:t>
              </a:r>
            </a:p>
          </p:txBody>
        </p:sp>
        <p:sp>
          <p:nvSpPr>
            <p:cNvPr id="59" name="Rectangle 58"/>
            <p:cNvSpPr/>
            <p:nvPr/>
          </p:nvSpPr>
          <p:spPr>
            <a:xfrm>
              <a:off x="7077569" y="1127019"/>
              <a:ext cx="1059214" cy="281907"/>
            </a:xfrm>
            <a:prstGeom prst="rect">
              <a:avLst/>
            </a:prstGeom>
          </p:spPr>
          <p:txBody>
            <a:bodyPr wrap="square">
              <a:spAutoFit/>
            </a:bodyPr>
            <a:lstStyle/>
            <a:p>
              <a:pPr algn="l" rtl="0"/>
              <a:r>
                <a:rPr lang="pt-BR" dirty="0">
                  <a:solidFill>
                    <a:schemeClr val="bg1"/>
                  </a:solidFill>
                  <a:latin typeface="+mj-lt"/>
                </a:rPr>
                <a:t>Comunicação</a:t>
              </a:r>
              <a:r>
                <a:rPr lang="pt-BR" sz="1200" dirty="0">
                  <a:solidFill>
                    <a:schemeClr val="bg1"/>
                  </a:solidFill>
                  <a:latin typeface="+mj-lt"/>
                </a:rPr>
                <a:t> </a:t>
              </a:r>
            </a:p>
          </p:txBody>
        </p:sp>
        <p:sp>
          <p:nvSpPr>
            <p:cNvPr id="60" name="Rectangle 59"/>
            <p:cNvSpPr/>
            <p:nvPr/>
          </p:nvSpPr>
          <p:spPr>
            <a:xfrm>
              <a:off x="8184244" y="1127019"/>
              <a:ext cx="968503" cy="493337"/>
            </a:xfrm>
            <a:prstGeom prst="rect">
              <a:avLst/>
            </a:prstGeom>
          </p:spPr>
          <p:txBody>
            <a:bodyPr wrap="square">
              <a:spAutoFit/>
            </a:bodyPr>
            <a:lstStyle/>
            <a:p>
              <a:pPr algn="l" rtl="0"/>
              <a:r>
                <a:rPr lang="pt-BR" dirty="0">
                  <a:solidFill>
                    <a:schemeClr val="bg1"/>
                  </a:solidFill>
                  <a:latin typeface="+mj-lt"/>
                </a:rPr>
                <a:t>Habilidades tecnológicas</a:t>
              </a:r>
            </a:p>
          </p:txBody>
        </p:sp>
        <p:sp>
          <p:nvSpPr>
            <p:cNvPr id="61" name="Rectangle 60"/>
            <p:cNvSpPr/>
            <p:nvPr/>
          </p:nvSpPr>
          <p:spPr>
            <a:xfrm>
              <a:off x="9227422" y="1127019"/>
              <a:ext cx="968503" cy="493337"/>
            </a:xfrm>
            <a:prstGeom prst="rect">
              <a:avLst/>
            </a:prstGeom>
          </p:spPr>
          <p:txBody>
            <a:bodyPr wrap="square">
              <a:spAutoFit/>
            </a:bodyPr>
            <a:lstStyle/>
            <a:p>
              <a:pPr algn="l" rtl="0"/>
              <a:r>
                <a:rPr lang="pt-BR" dirty="0">
                  <a:solidFill>
                    <a:srgbClr val="0F7ECB"/>
                  </a:solidFill>
                  <a:latin typeface="+mj-lt"/>
                </a:rPr>
                <a:t>Raciocínio crítico/ julgamento</a:t>
              </a:r>
            </a:p>
          </p:txBody>
        </p:sp>
        <p:sp>
          <p:nvSpPr>
            <p:cNvPr id="62" name="Rectangle 61"/>
            <p:cNvSpPr/>
            <p:nvPr/>
          </p:nvSpPr>
          <p:spPr>
            <a:xfrm>
              <a:off x="10261528" y="1136091"/>
              <a:ext cx="968503" cy="634290"/>
            </a:xfrm>
            <a:prstGeom prst="rect">
              <a:avLst/>
            </a:prstGeom>
          </p:spPr>
          <p:txBody>
            <a:bodyPr wrap="square">
              <a:spAutoFit/>
            </a:bodyPr>
            <a:lstStyle/>
            <a:p>
              <a:pPr algn="l" rtl="0"/>
              <a:r>
                <a:rPr lang="pt-BR" dirty="0">
                  <a:solidFill>
                    <a:schemeClr val="bg1"/>
                  </a:solidFill>
                  <a:latin typeface="+mj-lt"/>
                </a:rPr>
                <a:t>Entendimento dos mercados globais </a:t>
              </a:r>
              <a:r>
                <a:rPr lang="pt-BR" sz="1200" dirty="0">
                  <a:solidFill>
                    <a:schemeClr val="bg1"/>
                  </a:solidFill>
                  <a:latin typeface="+mj-lt"/>
                </a:rPr>
                <a:t>	</a:t>
              </a:r>
            </a:p>
          </p:txBody>
        </p:sp>
        <p:sp>
          <p:nvSpPr>
            <p:cNvPr id="63" name="Rectangle 62"/>
            <p:cNvSpPr/>
            <p:nvPr/>
          </p:nvSpPr>
          <p:spPr>
            <a:xfrm>
              <a:off x="11304706" y="1136091"/>
              <a:ext cx="1015965" cy="704767"/>
            </a:xfrm>
            <a:prstGeom prst="rect">
              <a:avLst/>
            </a:prstGeom>
          </p:spPr>
          <p:txBody>
            <a:bodyPr wrap="square">
              <a:spAutoFit/>
            </a:bodyPr>
            <a:lstStyle/>
            <a:p>
              <a:pPr algn="l" rtl="0"/>
              <a:r>
                <a:rPr lang="pt-BR" dirty="0">
                  <a:solidFill>
                    <a:schemeClr val="bg1"/>
                  </a:solidFill>
                  <a:latin typeface="+mj-lt"/>
                </a:rPr>
                <a:t>Entendimento/</a:t>
              </a:r>
              <a:br>
                <a:rPr lang="pt-BR" dirty="0">
                  <a:solidFill>
                    <a:schemeClr val="bg1"/>
                  </a:solidFill>
                  <a:latin typeface="+mj-lt"/>
                </a:rPr>
              </a:br>
              <a:r>
                <a:rPr lang="pt-BR" dirty="0">
                  <a:solidFill>
                    <a:schemeClr val="bg1"/>
                  </a:solidFill>
                  <a:latin typeface="+mj-lt"/>
                </a:rPr>
                <a:t>domínio das análises de dados</a:t>
              </a:r>
            </a:p>
          </p:txBody>
        </p:sp>
        <p:sp>
          <p:nvSpPr>
            <p:cNvPr id="64" name="Rectangle 63"/>
            <p:cNvSpPr/>
            <p:nvPr/>
          </p:nvSpPr>
          <p:spPr>
            <a:xfrm>
              <a:off x="7086640" y="2986704"/>
              <a:ext cx="1059214" cy="493337"/>
            </a:xfrm>
            <a:prstGeom prst="rect">
              <a:avLst/>
            </a:prstGeom>
          </p:spPr>
          <p:txBody>
            <a:bodyPr wrap="square">
              <a:spAutoFit/>
            </a:bodyPr>
            <a:lstStyle/>
            <a:p>
              <a:pPr algn="l" rtl="0"/>
              <a:r>
                <a:rPr lang="pt-BR" dirty="0">
                  <a:solidFill>
                    <a:schemeClr val="bg1"/>
                  </a:solidFill>
                  <a:latin typeface="+mj-lt"/>
                </a:rPr>
                <a:t>Pensar </a:t>
              </a:r>
              <a:br>
                <a:rPr lang="pt-BR" dirty="0">
                  <a:solidFill>
                    <a:schemeClr val="bg1"/>
                  </a:solidFill>
                  <a:latin typeface="+mj-lt"/>
                </a:rPr>
              </a:br>
              <a:r>
                <a:rPr lang="pt-BR" dirty="0">
                  <a:solidFill>
                    <a:schemeClr val="bg1"/>
                  </a:solidFill>
                  <a:latin typeface="+mj-lt"/>
                </a:rPr>
                <a:t>criativamente </a:t>
              </a:r>
            </a:p>
          </p:txBody>
        </p:sp>
        <p:sp>
          <p:nvSpPr>
            <p:cNvPr id="65" name="Rectangle 64"/>
            <p:cNvSpPr/>
            <p:nvPr/>
          </p:nvSpPr>
          <p:spPr>
            <a:xfrm>
              <a:off x="8147961" y="2778055"/>
              <a:ext cx="1050142" cy="1339057"/>
            </a:xfrm>
            <a:prstGeom prst="rect">
              <a:avLst/>
            </a:prstGeom>
          </p:spPr>
          <p:txBody>
            <a:bodyPr wrap="square">
              <a:spAutoFit/>
            </a:bodyPr>
            <a:lstStyle/>
            <a:p>
              <a:pPr algn="l" rtl="0"/>
              <a:r>
                <a:rPr lang="pt-BR" dirty="0">
                  <a:solidFill>
                    <a:srgbClr val="5B1060"/>
                  </a:solidFill>
                  <a:latin typeface="+mj-lt"/>
                </a:rPr>
                <a:t>Experiência prática com habilidades financeiras </a:t>
              </a:r>
              <a:br>
                <a:rPr lang="pt-BR" dirty="0">
                  <a:solidFill>
                    <a:srgbClr val="5B1060"/>
                  </a:solidFill>
                  <a:latin typeface="+mj-lt"/>
                </a:rPr>
              </a:br>
              <a:r>
                <a:rPr lang="pt-BR" dirty="0">
                  <a:solidFill>
                    <a:srgbClr val="5B1060"/>
                  </a:solidFill>
                  <a:latin typeface="+mj-lt"/>
                </a:rPr>
                <a:t>investigativas (fraude/forense) na indústria específica </a:t>
              </a:r>
              <a:r>
                <a:rPr lang="pt-BR" sz="1200" dirty="0">
                  <a:solidFill>
                    <a:srgbClr val="5B1060"/>
                  </a:solidFill>
                  <a:latin typeface="+mj-lt"/>
                </a:rPr>
                <a:t>	</a:t>
              </a:r>
            </a:p>
          </p:txBody>
        </p:sp>
        <p:sp>
          <p:nvSpPr>
            <p:cNvPr id="66" name="Rectangle 65"/>
            <p:cNvSpPr/>
            <p:nvPr/>
          </p:nvSpPr>
          <p:spPr>
            <a:xfrm>
              <a:off x="9127642" y="3994816"/>
              <a:ext cx="1050142" cy="916197"/>
            </a:xfrm>
            <a:prstGeom prst="rect">
              <a:avLst/>
            </a:prstGeom>
          </p:spPr>
          <p:txBody>
            <a:bodyPr wrap="square">
              <a:spAutoFit/>
            </a:bodyPr>
            <a:lstStyle/>
            <a:p>
              <a:pPr algn="l" rtl="0"/>
              <a:r>
                <a:rPr lang="pt-BR" dirty="0">
                  <a:solidFill>
                    <a:srgbClr val="139590"/>
                  </a:solidFill>
                  <a:latin typeface="+mj-lt"/>
                </a:rPr>
                <a:t>Entendimento/ domínio dos requisitos operacionais </a:t>
              </a:r>
            </a:p>
          </p:txBody>
        </p:sp>
        <p:sp>
          <p:nvSpPr>
            <p:cNvPr id="67" name="Rectangle 66"/>
            <p:cNvSpPr/>
            <p:nvPr/>
          </p:nvSpPr>
          <p:spPr>
            <a:xfrm>
              <a:off x="10198032" y="3821294"/>
              <a:ext cx="1050142" cy="281907"/>
            </a:xfrm>
            <a:prstGeom prst="rect">
              <a:avLst/>
            </a:prstGeom>
          </p:spPr>
          <p:txBody>
            <a:bodyPr wrap="square">
              <a:spAutoFit/>
            </a:bodyPr>
            <a:lstStyle/>
            <a:p>
              <a:pPr algn="l" rtl="0"/>
              <a:r>
                <a:rPr lang="pt-BR" dirty="0">
                  <a:solidFill>
                    <a:srgbClr val="128C3E"/>
                  </a:solidFill>
                  <a:latin typeface="+mj-lt"/>
                </a:rPr>
                <a:t>Eficiente</a:t>
              </a:r>
            </a:p>
          </p:txBody>
        </p:sp>
        <p:sp>
          <p:nvSpPr>
            <p:cNvPr id="68" name="Rectangle 67"/>
            <p:cNvSpPr/>
            <p:nvPr/>
          </p:nvSpPr>
          <p:spPr>
            <a:xfrm>
              <a:off x="11259353" y="3585428"/>
              <a:ext cx="1050142" cy="704767"/>
            </a:xfrm>
            <a:prstGeom prst="rect">
              <a:avLst/>
            </a:prstGeom>
          </p:spPr>
          <p:txBody>
            <a:bodyPr wrap="square">
              <a:spAutoFit/>
            </a:bodyPr>
            <a:lstStyle/>
            <a:p>
              <a:pPr algn="l" rtl="0"/>
              <a:r>
                <a:rPr lang="pt-BR" dirty="0">
                  <a:solidFill>
                    <a:srgbClr val="2BA533"/>
                  </a:solidFill>
                  <a:latin typeface="+mj-lt"/>
                </a:rPr>
                <a:t>Capacidade de trabalhar através dos silos </a:t>
              </a:r>
            </a:p>
          </p:txBody>
        </p:sp>
      </p:grpSp>
      <p:sp>
        <p:nvSpPr>
          <p:cNvPr id="2" name="Title 1"/>
          <p:cNvSpPr>
            <a:spLocks noGrp="1"/>
          </p:cNvSpPr>
          <p:nvPr>
            <p:ph type="title"/>
          </p:nvPr>
        </p:nvSpPr>
        <p:spPr/>
        <p:txBody>
          <a:bodyPr/>
          <a:lstStyle/>
          <a:p>
            <a:r>
              <a:rPr lang="pt-BR" dirty="0">
                <a:solidFill>
                  <a:srgbClr val="44546A"/>
                </a:solidFill>
              </a:rPr>
              <a:t>As principais habilidades na visão dos </a:t>
            </a:r>
            <a:r>
              <a:rPr lang="pt-BR" dirty="0" err="1">
                <a:solidFill>
                  <a:srgbClr val="44546A"/>
                </a:solidFill>
              </a:rPr>
              <a:t>CFOs</a:t>
            </a:r>
            <a:r>
              <a:rPr lang="pt-BR" dirty="0">
                <a:solidFill>
                  <a:srgbClr val="44546A"/>
                </a:solidFill>
              </a:rPr>
              <a:t> / Comitê de Auditoria</a:t>
            </a:r>
            <a:endParaRPr lang="pt-BR" dirty="0"/>
          </a:p>
        </p:txBody>
      </p:sp>
    </p:spTree>
    <p:extLst>
      <p:ext uri="{BB962C8B-B14F-4D97-AF65-F5344CB8AC3E}">
        <p14:creationId xmlns:p14="http://schemas.microsoft.com/office/powerpoint/2010/main" val="835520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838200" y="1967289"/>
            <a:ext cx="10777788" cy="4453000"/>
            <a:chOff x="7234307" y="3053104"/>
            <a:chExt cx="5034015" cy="3741221"/>
          </a:xfrm>
        </p:grpSpPr>
        <p:sp>
          <p:nvSpPr>
            <p:cNvPr id="9" name="Rectangle 8"/>
            <p:cNvSpPr/>
            <p:nvPr/>
          </p:nvSpPr>
          <p:spPr>
            <a:xfrm>
              <a:off x="7301133" y="5616812"/>
              <a:ext cx="1138406" cy="1102777"/>
            </a:xfrm>
            <a:prstGeom prst="rect">
              <a:avLst/>
            </a:prstGeom>
            <a:solidFill>
              <a:srgbClr val="13959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dirty="0">
                <a:latin typeface="+mj-lt"/>
              </a:endParaRPr>
            </a:p>
          </p:txBody>
        </p:sp>
        <p:sp>
          <p:nvSpPr>
            <p:cNvPr id="10" name="Rectangle 9"/>
            <p:cNvSpPr/>
            <p:nvPr/>
          </p:nvSpPr>
          <p:spPr>
            <a:xfrm>
              <a:off x="10772739" y="5608211"/>
              <a:ext cx="1225622" cy="1119980"/>
            </a:xfrm>
            <a:prstGeom prst="rect">
              <a:avLst/>
            </a:prstGeom>
            <a:solidFill>
              <a:srgbClr val="2BA5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dirty="0">
                <a:latin typeface="+mj-lt"/>
              </a:endParaRPr>
            </a:p>
          </p:txBody>
        </p:sp>
        <p:sp>
          <p:nvSpPr>
            <p:cNvPr id="11" name="Rectangle 10"/>
            <p:cNvSpPr/>
            <p:nvPr/>
          </p:nvSpPr>
          <p:spPr>
            <a:xfrm>
              <a:off x="7301133" y="3064749"/>
              <a:ext cx="2304064" cy="1177661"/>
            </a:xfrm>
            <a:prstGeom prst="rect">
              <a:avLst/>
            </a:prstGeom>
            <a:solidFill>
              <a:srgbClr val="0522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dirty="0">
                <a:latin typeface="+mj-lt"/>
              </a:endParaRPr>
            </a:p>
          </p:txBody>
        </p:sp>
        <p:sp>
          <p:nvSpPr>
            <p:cNvPr id="12" name="Rectangle 11"/>
            <p:cNvSpPr/>
            <p:nvPr/>
          </p:nvSpPr>
          <p:spPr>
            <a:xfrm>
              <a:off x="7301132" y="4546912"/>
              <a:ext cx="899999" cy="1023173"/>
            </a:xfrm>
            <a:prstGeom prst="rect">
              <a:avLst/>
            </a:prstGeom>
            <a:solidFill>
              <a:srgbClr val="084AA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dirty="0">
                <a:latin typeface="+mj-lt"/>
              </a:endParaRPr>
            </a:p>
          </p:txBody>
        </p:sp>
        <p:sp>
          <p:nvSpPr>
            <p:cNvPr id="13" name="Rectangle 12"/>
            <p:cNvSpPr>
              <a:spLocks/>
            </p:cNvSpPr>
            <p:nvPr/>
          </p:nvSpPr>
          <p:spPr>
            <a:xfrm>
              <a:off x="8235175" y="4546912"/>
              <a:ext cx="899999" cy="1023173"/>
            </a:xfrm>
            <a:prstGeom prst="rect">
              <a:avLst/>
            </a:prstGeom>
            <a:solidFill>
              <a:srgbClr val="0F7EC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dirty="0">
                <a:latin typeface="+mj-lt"/>
              </a:endParaRPr>
            </a:p>
          </p:txBody>
        </p:sp>
        <p:sp>
          <p:nvSpPr>
            <p:cNvPr id="14" name="Rectangle 13"/>
            <p:cNvSpPr>
              <a:spLocks/>
            </p:cNvSpPr>
            <p:nvPr/>
          </p:nvSpPr>
          <p:spPr>
            <a:xfrm>
              <a:off x="9189571" y="4546912"/>
              <a:ext cx="899999" cy="1023173"/>
            </a:xfrm>
            <a:prstGeom prst="rect">
              <a:avLst/>
            </a:prstGeom>
            <a:solidFill>
              <a:srgbClr val="3923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dirty="0">
                <a:latin typeface="+mj-lt"/>
              </a:endParaRPr>
            </a:p>
          </p:txBody>
        </p:sp>
        <p:sp>
          <p:nvSpPr>
            <p:cNvPr id="15" name="Rectangle 14"/>
            <p:cNvSpPr>
              <a:spLocks/>
            </p:cNvSpPr>
            <p:nvPr/>
          </p:nvSpPr>
          <p:spPr>
            <a:xfrm>
              <a:off x="10143966" y="4546912"/>
              <a:ext cx="899999" cy="1023173"/>
            </a:xfrm>
            <a:prstGeom prst="rect">
              <a:avLst/>
            </a:prstGeom>
            <a:solidFill>
              <a:srgbClr val="38025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dirty="0">
                <a:latin typeface="+mj-lt"/>
              </a:endParaRPr>
            </a:p>
          </p:txBody>
        </p:sp>
        <p:sp>
          <p:nvSpPr>
            <p:cNvPr id="16" name="Rectangle 15"/>
            <p:cNvSpPr>
              <a:spLocks/>
            </p:cNvSpPr>
            <p:nvPr/>
          </p:nvSpPr>
          <p:spPr>
            <a:xfrm>
              <a:off x="11098362" y="4546912"/>
              <a:ext cx="899999" cy="1023173"/>
            </a:xfrm>
            <a:prstGeom prst="rect">
              <a:avLst/>
            </a:prstGeom>
            <a:solidFill>
              <a:srgbClr val="5B10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dirty="0">
                <a:latin typeface="+mj-lt"/>
              </a:endParaRPr>
            </a:p>
          </p:txBody>
        </p:sp>
        <p:sp>
          <p:nvSpPr>
            <p:cNvPr id="17" name="Title 6"/>
            <p:cNvSpPr txBox="1">
              <a:spLocks/>
            </p:cNvSpPr>
            <p:nvPr/>
          </p:nvSpPr>
          <p:spPr>
            <a:xfrm>
              <a:off x="7370406" y="4968733"/>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3600" dirty="0">
                  <a:solidFill>
                    <a:srgbClr val="FFFFFF"/>
                  </a:solidFill>
                  <a:latin typeface="+mj-lt"/>
                </a:rPr>
                <a:t>29%</a:t>
              </a:r>
            </a:p>
          </p:txBody>
        </p:sp>
        <p:sp>
          <p:nvSpPr>
            <p:cNvPr id="18" name="Title 6"/>
            <p:cNvSpPr txBox="1">
              <a:spLocks/>
            </p:cNvSpPr>
            <p:nvPr/>
          </p:nvSpPr>
          <p:spPr>
            <a:xfrm>
              <a:off x="8309408" y="4968733"/>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3600" dirty="0">
                  <a:solidFill>
                    <a:srgbClr val="FFFFFF"/>
                  </a:solidFill>
                  <a:latin typeface="+mj-lt"/>
                </a:rPr>
                <a:t>49%</a:t>
              </a:r>
            </a:p>
          </p:txBody>
        </p:sp>
        <p:sp>
          <p:nvSpPr>
            <p:cNvPr id="19" name="Title 6"/>
            <p:cNvSpPr txBox="1">
              <a:spLocks/>
            </p:cNvSpPr>
            <p:nvPr/>
          </p:nvSpPr>
          <p:spPr>
            <a:xfrm>
              <a:off x="9312720" y="4991824"/>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3200" dirty="0">
                  <a:solidFill>
                    <a:srgbClr val="FFFFFF"/>
                  </a:solidFill>
                  <a:latin typeface="+mj-lt"/>
                </a:rPr>
                <a:t>37%</a:t>
              </a:r>
            </a:p>
          </p:txBody>
        </p:sp>
        <p:sp>
          <p:nvSpPr>
            <p:cNvPr id="20" name="Title 6"/>
            <p:cNvSpPr txBox="1">
              <a:spLocks/>
            </p:cNvSpPr>
            <p:nvPr/>
          </p:nvSpPr>
          <p:spPr>
            <a:xfrm>
              <a:off x="10331430" y="4991824"/>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2800" dirty="0">
                  <a:solidFill>
                    <a:srgbClr val="FFFFFF"/>
                  </a:solidFill>
                  <a:latin typeface="+mj-lt"/>
                </a:rPr>
                <a:t>37%</a:t>
              </a:r>
            </a:p>
          </p:txBody>
        </p:sp>
        <p:sp>
          <p:nvSpPr>
            <p:cNvPr id="21" name="Title 6"/>
            <p:cNvSpPr txBox="1">
              <a:spLocks/>
            </p:cNvSpPr>
            <p:nvPr/>
          </p:nvSpPr>
          <p:spPr>
            <a:xfrm>
              <a:off x="11273394" y="4991824"/>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2800" dirty="0">
                  <a:solidFill>
                    <a:srgbClr val="FFFFFF"/>
                  </a:solidFill>
                  <a:latin typeface="+mj-lt"/>
                </a:rPr>
                <a:t>32%</a:t>
              </a:r>
            </a:p>
          </p:txBody>
        </p:sp>
        <p:sp>
          <p:nvSpPr>
            <p:cNvPr id="22" name="Title 6"/>
            <p:cNvSpPr txBox="1">
              <a:spLocks/>
            </p:cNvSpPr>
            <p:nvPr/>
          </p:nvSpPr>
          <p:spPr>
            <a:xfrm>
              <a:off x="8317101" y="3522487"/>
              <a:ext cx="1473146"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5400" dirty="0">
                  <a:solidFill>
                    <a:srgbClr val="FFFFFF"/>
                  </a:solidFill>
                  <a:latin typeface="+mj-lt"/>
                </a:rPr>
                <a:t>38%</a:t>
              </a:r>
            </a:p>
          </p:txBody>
        </p:sp>
        <p:sp>
          <p:nvSpPr>
            <p:cNvPr id="23" name="Title 6"/>
            <p:cNvSpPr txBox="1">
              <a:spLocks/>
            </p:cNvSpPr>
            <p:nvPr/>
          </p:nvSpPr>
          <p:spPr>
            <a:xfrm>
              <a:off x="10667670" y="3522487"/>
              <a:ext cx="1473146"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5400" dirty="0">
                  <a:solidFill>
                    <a:srgbClr val="084AA3"/>
                  </a:solidFill>
                  <a:latin typeface="+mj-lt"/>
                </a:rPr>
                <a:t>19%</a:t>
              </a:r>
            </a:p>
          </p:txBody>
        </p:sp>
        <p:sp>
          <p:nvSpPr>
            <p:cNvPr id="24" name="Title 6"/>
            <p:cNvSpPr txBox="1">
              <a:spLocks/>
            </p:cNvSpPr>
            <p:nvPr/>
          </p:nvSpPr>
          <p:spPr>
            <a:xfrm>
              <a:off x="7873389" y="6168201"/>
              <a:ext cx="988251"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4000" dirty="0">
                  <a:solidFill>
                    <a:srgbClr val="FFFFFF"/>
                  </a:solidFill>
                  <a:latin typeface="+mj-lt"/>
                </a:rPr>
                <a:t>23%</a:t>
              </a:r>
            </a:p>
          </p:txBody>
        </p:sp>
        <p:sp>
          <p:nvSpPr>
            <p:cNvPr id="25" name="Title 6"/>
            <p:cNvSpPr txBox="1">
              <a:spLocks/>
            </p:cNvSpPr>
            <p:nvPr/>
          </p:nvSpPr>
          <p:spPr>
            <a:xfrm>
              <a:off x="8994275" y="5572627"/>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3600" dirty="0">
                  <a:solidFill>
                    <a:srgbClr val="128C3E"/>
                  </a:solidFill>
                  <a:latin typeface="+mj-lt"/>
                </a:rPr>
                <a:t>65%</a:t>
              </a:r>
            </a:p>
          </p:txBody>
        </p:sp>
        <p:sp>
          <p:nvSpPr>
            <p:cNvPr id="26" name="Title 6"/>
            <p:cNvSpPr txBox="1">
              <a:spLocks/>
            </p:cNvSpPr>
            <p:nvPr/>
          </p:nvSpPr>
          <p:spPr>
            <a:xfrm>
              <a:off x="11395855" y="6088713"/>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2800" dirty="0">
                  <a:solidFill>
                    <a:srgbClr val="FFFFFF"/>
                  </a:solidFill>
                  <a:latin typeface="+mj-lt"/>
                </a:rPr>
                <a:t>45%</a:t>
              </a:r>
            </a:p>
          </p:txBody>
        </p:sp>
        <p:sp>
          <p:nvSpPr>
            <p:cNvPr id="27" name="Rectangle 26"/>
            <p:cNvSpPr/>
            <p:nvPr/>
          </p:nvSpPr>
          <p:spPr>
            <a:xfrm>
              <a:off x="7301133" y="3053104"/>
              <a:ext cx="2161169" cy="336155"/>
            </a:xfrm>
            <a:prstGeom prst="rect">
              <a:avLst/>
            </a:prstGeom>
          </p:spPr>
          <p:txBody>
            <a:bodyPr wrap="square">
              <a:spAutoFit/>
            </a:bodyPr>
            <a:lstStyle/>
            <a:p>
              <a:r>
                <a:rPr lang="pt-BR" sz="2000" dirty="0">
                  <a:solidFill>
                    <a:srgbClr val="FFFFFF"/>
                  </a:solidFill>
                  <a:latin typeface="+mj-lt"/>
                </a:rPr>
                <a:t>Tornar-se mais diversificada: habilidades</a:t>
              </a:r>
            </a:p>
          </p:txBody>
        </p:sp>
        <p:sp>
          <p:nvSpPr>
            <p:cNvPr id="28" name="Rectangle 27"/>
            <p:cNvSpPr/>
            <p:nvPr/>
          </p:nvSpPr>
          <p:spPr>
            <a:xfrm>
              <a:off x="9671722" y="3060801"/>
              <a:ext cx="1989126" cy="336155"/>
            </a:xfrm>
            <a:prstGeom prst="rect">
              <a:avLst/>
            </a:prstGeom>
          </p:spPr>
          <p:txBody>
            <a:bodyPr wrap="square">
              <a:spAutoFit/>
            </a:bodyPr>
            <a:lstStyle/>
            <a:p>
              <a:r>
                <a:rPr lang="pt-BR" sz="2000" dirty="0">
                  <a:solidFill>
                    <a:srgbClr val="084AA3"/>
                  </a:solidFill>
                  <a:latin typeface="+mj-lt"/>
                </a:rPr>
                <a:t>Tornar-se mais diversificada: atividades</a:t>
              </a:r>
            </a:p>
          </p:txBody>
        </p:sp>
        <p:sp>
          <p:nvSpPr>
            <p:cNvPr id="29" name="Rectangle 28"/>
            <p:cNvSpPr/>
            <p:nvPr/>
          </p:nvSpPr>
          <p:spPr>
            <a:xfrm>
              <a:off x="7234307" y="4274899"/>
              <a:ext cx="2370890" cy="336155"/>
            </a:xfrm>
            <a:prstGeom prst="rect">
              <a:avLst/>
            </a:prstGeom>
          </p:spPr>
          <p:txBody>
            <a:bodyPr wrap="square">
              <a:spAutoFit/>
            </a:bodyPr>
            <a:lstStyle/>
            <a:p>
              <a:r>
                <a:rPr lang="pt-BR" sz="2000" dirty="0">
                  <a:solidFill>
                    <a:srgbClr val="084AA3"/>
                  </a:solidFill>
                  <a:latin typeface="+mj-lt"/>
                </a:rPr>
                <a:t>Tornar-se mais proativa:</a:t>
              </a:r>
            </a:p>
          </p:txBody>
        </p:sp>
        <p:sp>
          <p:nvSpPr>
            <p:cNvPr id="30" name="Rectangle 29"/>
            <p:cNvSpPr/>
            <p:nvPr/>
          </p:nvSpPr>
          <p:spPr>
            <a:xfrm>
              <a:off x="7300909" y="4565101"/>
              <a:ext cx="906231" cy="491303"/>
            </a:xfrm>
            <a:prstGeom prst="rect">
              <a:avLst/>
            </a:prstGeom>
          </p:spPr>
          <p:txBody>
            <a:bodyPr wrap="square">
              <a:spAutoFit/>
            </a:bodyPr>
            <a:lstStyle/>
            <a:p>
              <a:r>
                <a:rPr lang="pt-BR" sz="1600" dirty="0">
                  <a:solidFill>
                    <a:srgbClr val="FFFFFF"/>
                  </a:solidFill>
                  <a:latin typeface="+mj-lt"/>
                </a:rPr>
                <a:t>com as partes interessadas</a:t>
              </a:r>
            </a:p>
          </p:txBody>
        </p:sp>
        <p:sp>
          <p:nvSpPr>
            <p:cNvPr id="31" name="Rectangle 30"/>
            <p:cNvSpPr/>
            <p:nvPr/>
          </p:nvSpPr>
          <p:spPr>
            <a:xfrm>
              <a:off x="8207140" y="4565944"/>
              <a:ext cx="927312" cy="491303"/>
            </a:xfrm>
            <a:prstGeom prst="rect">
              <a:avLst/>
            </a:prstGeom>
          </p:spPr>
          <p:txBody>
            <a:bodyPr wrap="square">
              <a:spAutoFit/>
            </a:bodyPr>
            <a:lstStyle/>
            <a:p>
              <a:r>
                <a:rPr lang="pt-BR" sz="1600" dirty="0">
                  <a:solidFill>
                    <a:srgbClr val="FFFFFF"/>
                  </a:solidFill>
                  <a:latin typeface="+mj-lt"/>
                </a:rPr>
                <a:t>como</a:t>
              </a:r>
            </a:p>
            <a:p>
              <a:r>
                <a:rPr lang="pt-BR" sz="1600" dirty="0">
                  <a:solidFill>
                    <a:srgbClr val="FFFFFF"/>
                  </a:solidFill>
                  <a:latin typeface="+mj-lt"/>
                </a:rPr>
                <a:t>função</a:t>
              </a:r>
            </a:p>
          </p:txBody>
        </p:sp>
        <p:sp>
          <p:nvSpPr>
            <p:cNvPr id="32" name="Rectangle 31"/>
            <p:cNvSpPr/>
            <p:nvPr/>
          </p:nvSpPr>
          <p:spPr>
            <a:xfrm>
              <a:off x="9193563" y="4565101"/>
              <a:ext cx="915624" cy="439587"/>
            </a:xfrm>
            <a:prstGeom prst="rect">
              <a:avLst/>
            </a:prstGeom>
          </p:spPr>
          <p:txBody>
            <a:bodyPr wrap="square">
              <a:spAutoFit/>
            </a:bodyPr>
            <a:lstStyle/>
            <a:p>
              <a:r>
                <a:rPr lang="pt-BR" sz="1400" dirty="0">
                  <a:solidFill>
                    <a:srgbClr val="FFFFFF"/>
                  </a:solidFill>
                  <a:latin typeface="+mj-lt"/>
                </a:rPr>
                <a:t>ao proporcionar valor em auditorias</a:t>
              </a:r>
            </a:p>
          </p:txBody>
        </p:sp>
        <p:sp>
          <p:nvSpPr>
            <p:cNvPr id="33" name="Rectangle 32"/>
            <p:cNvSpPr/>
            <p:nvPr/>
          </p:nvSpPr>
          <p:spPr>
            <a:xfrm>
              <a:off x="10132278" y="4565101"/>
              <a:ext cx="927312" cy="258581"/>
            </a:xfrm>
            <a:prstGeom prst="rect">
              <a:avLst/>
            </a:prstGeom>
          </p:spPr>
          <p:txBody>
            <a:bodyPr wrap="square">
              <a:spAutoFit/>
            </a:bodyPr>
            <a:lstStyle/>
            <a:p>
              <a:r>
                <a:rPr lang="pt-BR" sz="1400" dirty="0">
                  <a:solidFill>
                    <a:srgbClr val="FFFFFF"/>
                  </a:solidFill>
                  <a:latin typeface="+mj-lt"/>
                </a:rPr>
                <a:t>ao proporcionar </a:t>
              </a:r>
              <a:r>
                <a:rPr lang="pt-BR" sz="1400" i="1" dirty="0">
                  <a:solidFill>
                    <a:srgbClr val="FFFFFF"/>
                  </a:solidFill>
                  <a:latin typeface="+mj-lt"/>
                </a:rPr>
                <a:t>insights</a:t>
              </a:r>
            </a:p>
          </p:txBody>
        </p:sp>
        <p:sp>
          <p:nvSpPr>
            <p:cNvPr id="34" name="Rectangle 33"/>
            <p:cNvSpPr/>
            <p:nvPr/>
          </p:nvSpPr>
          <p:spPr>
            <a:xfrm>
              <a:off x="11113462" y="4565101"/>
              <a:ext cx="886156" cy="439587"/>
            </a:xfrm>
            <a:prstGeom prst="rect">
              <a:avLst/>
            </a:prstGeom>
          </p:spPr>
          <p:txBody>
            <a:bodyPr wrap="square">
              <a:spAutoFit/>
            </a:bodyPr>
            <a:lstStyle/>
            <a:p>
              <a:r>
                <a:rPr lang="pt-BR" sz="1400" dirty="0">
                  <a:solidFill>
                    <a:srgbClr val="FFFFFF"/>
                  </a:solidFill>
                  <a:latin typeface="+mj-lt"/>
                </a:rPr>
                <a:t>ao proporcionar auditorias de qualidade</a:t>
              </a:r>
            </a:p>
          </p:txBody>
        </p:sp>
        <p:sp>
          <p:nvSpPr>
            <p:cNvPr id="35" name="Rectangle 34"/>
            <p:cNvSpPr/>
            <p:nvPr/>
          </p:nvSpPr>
          <p:spPr>
            <a:xfrm>
              <a:off x="7300909" y="5587727"/>
              <a:ext cx="1138630" cy="620594"/>
            </a:xfrm>
            <a:prstGeom prst="rect">
              <a:avLst/>
            </a:prstGeom>
          </p:spPr>
          <p:txBody>
            <a:bodyPr wrap="square">
              <a:spAutoFit/>
            </a:bodyPr>
            <a:lstStyle/>
            <a:p>
              <a:r>
                <a:rPr lang="pt-BR" sz="1400" dirty="0">
                  <a:solidFill>
                    <a:srgbClr val="FFFFFF"/>
                  </a:solidFill>
                  <a:latin typeface="+mj-lt"/>
                </a:rPr>
                <a:t>Ser capaz de estar à altura da sofisticação / complexidade das metas de auditoria</a:t>
              </a:r>
            </a:p>
          </p:txBody>
        </p:sp>
        <p:sp>
          <p:nvSpPr>
            <p:cNvPr id="36" name="Rectangle 35"/>
            <p:cNvSpPr/>
            <p:nvPr/>
          </p:nvSpPr>
          <p:spPr>
            <a:xfrm>
              <a:off x="8481820" y="6100979"/>
              <a:ext cx="1296755" cy="491303"/>
            </a:xfrm>
            <a:prstGeom prst="rect">
              <a:avLst/>
            </a:prstGeom>
          </p:spPr>
          <p:txBody>
            <a:bodyPr wrap="square">
              <a:spAutoFit/>
            </a:bodyPr>
            <a:lstStyle/>
            <a:p>
              <a:r>
                <a:rPr lang="pt-BR" sz="1600" dirty="0">
                  <a:solidFill>
                    <a:srgbClr val="128C3E"/>
                  </a:solidFill>
                  <a:latin typeface="+mj-lt"/>
                </a:rPr>
                <a:t>Tornar-se um parceiro de negócios mais estratégico</a:t>
              </a:r>
            </a:p>
          </p:txBody>
        </p:sp>
        <p:sp>
          <p:nvSpPr>
            <p:cNvPr id="37" name="Rectangle 36"/>
            <p:cNvSpPr/>
            <p:nvPr/>
          </p:nvSpPr>
          <p:spPr>
            <a:xfrm>
              <a:off x="10834322" y="5582843"/>
              <a:ext cx="1184934" cy="491303"/>
            </a:xfrm>
            <a:prstGeom prst="rect">
              <a:avLst/>
            </a:prstGeom>
          </p:spPr>
          <p:txBody>
            <a:bodyPr wrap="square">
              <a:spAutoFit/>
            </a:bodyPr>
            <a:lstStyle/>
            <a:p>
              <a:r>
                <a:rPr lang="pt-BR" sz="1600" dirty="0">
                  <a:solidFill>
                    <a:srgbClr val="FFFFFF"/>
                  </a:solidFill>
                  <a:latin typeface="+mj-lt"/>
                </a:rPr>
                <a:t>Pautar mais as ações pelos dados e pela análise</a:t>
              </a:r>
            </a:p>
          </p:txBody>
        </p:sp>
        <p:pic>
          <p:nvPicPr>
            <p:cNvPr id="38" name="Picture 3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97595" y="3679009"/>
              <a:ext cx="420483" cy="678204"/>
            </a:xfrm>
            <a:prstGeom prst="rect">
              <a:avLst/>
            </a:prstGeom>
          </p:spPr>
        </p:pic>
        <p:pic>
          <p:nvPicPr>
            <p:cNvPr id="39" name="Picture 3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488327" y="5718520"/>
              <a:ext cx="356749" cy="348562"/>
            </a:xfrm>
            <a:prstGeom prst="rect">
              <a:avLst/>
            </a:prstGeom>
          </p:spPr>
        </p:pic>
      </p:grpSp>
      <p:sp>
        <p:nvSpPr>
          <p:cNvPr id="40" name="Rectangle 39"/>
          <p:cNvSpPr/>
          <p:nvPr/>
        </p:nvSpPr>
        <p:spPr>
          <a:xfrm>
            <a:off x="6937194" y="5018751"/>
            <a:ext cx="1453910" cy="738664"/>
          </a:xfrm>
          <a:prstGeom prst="rect">
            <a:avLst/>
          </a:prstGeom>
        </p:spPr>
        <p:txBody>
          <a:bodyPr wrap="square">
            <a:spAutoFit/>
          </a:bodyPr>
          <a:lstStyle/>
          <a:p>
            <a:r>
              <a:rPr lang="pt-BR" sz="1400" dirty="0">
                <a:solidFill>
                  <a:srgbClr val="128C3E"/>
                </a:solidFill>
                <a:latin typeface="+mj-lt"/>
              </a:rPr>
              <a:t>Ter uma maior influência na organização</a:t>
            </a:r>
          </a:p>
        </p:txBody>
      </p:sp>
      <p:sp>
        <p:nvSpPr>
          <p:cNvPr id="2" name="Rectangle 1"/>
          <p:cNvSpPr/>
          <p:nvPr/>
        </p:nvSpPr>
        <p:spPr>
          <a:xfrm>
            <a:off x="7341863" y="5761696"/>
            <a:ext cx="891591" cy="584775"/>
          </a:xfrm>
          <a:prstGeom prst="rect">
            <a:avLst/>
          </a:prstGeom>
        </p:spPr>
        <p:txBody>
          <a:bodyPr wrap="none">
            <a:spAutoFit/>
          </a:bodyPr>
          <a:lstStyle/>
          <a:p>
            <a:r>
              <a:rPr lang="pt-BR" sz="3200" dirty="0">
                <a:solidFill>
                  <a:srgbClr val="128C3E"/>
                </a:solidFill>
                <a:latin typeface="+mj-lt"/>
              </a:rPr>
              <a:t>61%</a:t>
            </a:r>
          </a:p>
        </p:txBody>
      </p:sp>
      <p:sp>
        <p:nvSpPr>
          <p:cNvPr id="3" name="Title 2"/>
          <p:cNvSpPr>
            <a:spLocks noGrp="1"/>
          </p:cNvSpPr>
          <p:nvPr>
            <p:ph type="title"/>
          </p:nvPr>
        </p:nvSpPr>
        <p:spPr/>
        <p:txBody>
          <a:bodyPr/>
          <a:lstStyle/>
          <a:p>
            <a:r>
              <a:rPr lang="pt-BR" dirty="0">
                <a:solidFill>
                  <a:srgbClr val="44546A"/>
                </a:solidFill>
              </a:rPr>
              <a:t>Como a AI deve evoluir na visão dos profissionais de Auditoria Interna</a:t>
            </a:r>
            <a:endParaRPr lang="pt-BR" dirty="0"/>
          </a:p>
        </p:txBody>
      </p:sp>
    </p:spTree>
    <p:extLst>
      <p:ext uri="{BB962C8B-B14F-4D97-AF65-F5344CB8AC3E}">
        <p14:creationId xmlns:p14="http://schemas.microsoft.com/office/powerpoint/2010/main" val="8387430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txBox="1">
            <a:spLocks/>
          </p:cNvSpPr>
          <p:nvPr/>
        </p:nvSpPr>
        <p:spPr>
          <a:xfrm>
            <a:off x="6718416" y="5603642"/>
            <a:ext cx="781539" cy="485711"/>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endParaRPr lang="pt-BR" sz="2000" dirty="0">
              <a:solidFill>
                <a:srgbClr val="5B1060"/>
              </a:solidFill>
              <a:latin typeface="Univers for KPMG Light" panose="020B0403020202020204" pitchFamily="34" charset="0"/>
              <a:cs typeface="Arial"/>
            </a:endParaRPr>
          </a:p>
        </p:txBody>
      </p:sp>
      <p:grpSp>
        <p:nvGrpSpPr>
          <p:cNvPr id="8" name="Group 7"/>
          <p:cNvGrpSpPr/>
          <p:nvPr/>
        </p:nvGrpSpPr>
        <p:grpSpPr>
          <a:xfrm>
            <a:off x="888288" y="1825625"/>
            <a:ext cx="10465512" cy="4469070"/>
            <a:chOff x="7234307" y="3053104"/>
            <a:chExt cx="4965433" cy="3796114"/>
          </a:xfrm>
        </p:grpSpPr>
        <p:sp>
          <p:nvSpPr>
            <p:cNvPr id="9" name="Rectangle 8"/>
            <p:cNvSpPr/>
            <p:nvPr/>
          </p:nvSpPr>
          <p:spPr>
            <a:xfrm>
              <a:off x="7301132" y="5616812"/>
              <a:ext cx="1550117" cy="1102777"/>
            </a:xfrm>
            <a:prstGeom prst="rect">
              <a:avLst/>
            </a:prstGeom>
            <a:solidFill>
              <a:srgbClr val="13959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2800" dirty="0">
                <a:latin typeface="+mj-lt"/>
              </a:endParaRPr>
            </a:p>
          </p:txBody>
        </p:sp>
        <p:sp>
          <p:nvSpPr>
            <p:cNvPr id="10" name="Rectangle 9"/>
            <p:cNvSpPr/>
            <p:nvPr/>
          </p:nvSpPr>
          <p:spPr>
            <a:xfrm>
              <a:off x="10441402" y="5616812"/>
              <a:ext cx="1550117" cy="1102777"/>
            </a:xfrm>
            <a:prstGeom prst="rect">
              <a:avLst/>
            </a:prstGeom>
            <a:solidFill>
              <a:srgbClr val="2BA5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2800" dirty="0">
                <a:latin typeface="+mj-lt"/>
              </a:endParaRPr>
            </a:p>
          </p:txBody>
        </p:sp>
        <p:sp>
          <p:nvSpPr>
            <p:cNvPr id="11" name="Rectangle 10"/>
            <p:cNvSpPr/>
            <p:nvPr/>
          </p:nvSpPr>
          <p:spPr>
            <a:xfrm>
              <a:off x="7301133" y="3064749"/>
              <a:ext cx="2304064" cy="1177661"/>
            </a:xfrm>
            <a:prstGeom prst="rect">
              <a:avLst/>
            </a:prstGeom>
            <a:solidFill>
              <a:srgbClr val="0522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2800" dirty="0">
                <a:latin typeface="+mj-lt"/>
              </a:endParaRPr>
            </a:p>
          </p:txBody>
        </p:sp>
        <p:sp>
          <p:nvSpPr>
            <p:cNvPr id="12" name="Rectangle 11"/>
            <p:cNvSpPr/>
            <p:nvPr/>
          </p:nvSpPr>
          <p:spPr>
            <a:xfrm>
              <a:off x="7301132" y="4546912"/>
              <a:ext cx="899999" cy="1023173"/>
            </a:xfrm>
            <a:prstGeom prst="rect">
              <a:avLst/>
            </a:prstGeom>
            <a:solidFill>
              <a:srgbClr val="084AA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2800" dirty="0">
                <a:latin typeface="+mj-lt"/>
              </a:endParaRPr>
            </a:p>
          </p:txBody>
        </p:sp>
        <p:sp>
          <p:nvSpPr>
            <p:cNvPr id="13" name="Rectangle 12"/>
            <p:cNvSpPr>
              <a:spLocks/>
            </p:cNvSpPr>
            <p:nvPr/>
          </p:nvSpPr>
          <p:spPr>
            <a:xfrm>
              <a:off x="8235175" y="4546912"/>
              <a:ext cx="899999" cy="1023173"/>
            </a:xfrm>
            <a:prstGeom prst="rect">
              <a:avLst/>
            </a:prstGeom>
            <a:solidFill>
              <a:srgbClr val="0F7EC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2800" dirty="0">
                <a:latin typeface="+mj-lt"/>
              </a:endParaRPr>
            </a:p>
          </p:txBody>
        </p:sp>
        <p:sp>
          <p:nvSpPr>
            <p:cNvPr id="14" name="Rectangle 13"/>
            <p:cNvSpPr>
              <a:spLocks/>
            </p:cNvSpPr>
            <p:nvPr/>
          </p:nvSpPr>
          <p:spPr>
            <a:xfrm>
              <a:off x="9189571" y="4546912"/>
              <a:ext cx="899999" cy="1023173"/>
            </a:xfrm>
            <a:prstGeom prst="rect">
              <a:avLst/>
            </a:prstGeom>
            <a:solidFill>
              <a:srgbClr val="3923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2800" dirty="0">
                <a:latin typeface="+mj-lt"/>
              </a:endParaRPr>
            </a:p>
          </p:txBody>
        </p:sp>
        <p:sp>
          <p:nvSpPr>
            <p:cNvPr id="15" name="Rectangle 14"/>
            <p:cNvSpPr>
              <a:spLocks/>
            </p:cNvSpPr>
            <p:nvPr/>
          </p:nvSpPr>
          <p:spPr>
            <a:xfrm>
              <a:off x="10143966" y="4546912"/>
              <a:ext cx="899999" cy="1023173"/>
            </a:xfrm>
            <a:prstGeom prst="rect">
              <a:avLst/>
            </a:prstGeom>
            <a:solidFill>
              <a:srgbClr val="38025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2800" dirty="0">
                <a:latin typeface="+mj-lt"/>
              </a:endParaRPr>
            </a:p>
          </p:txBody>
        </p:sp>
        <p:sp>
          <p:nvSpPr>
            <p:cNvPr id="16" name="Rectangle 15"/>
            <p:cNvSpPr>
              <a:spLocks/>
            </p:cNvSpPr>
            <p:nvPr/>
          </p:nvSpPr>
          <p:spPr>
            <a:xfrm>
              <a:off x="11098362" y="4546912"/>
              <a:ext cx="899999" cy="1023173"/>
            </a:xfrm>
            <a:prstGeom prst="rect">
              <a:avLst/>
            </a:prstGeom>
            <a:solidFill>
              <a:srgbClr val="5B10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pt-BR" sz="2800" dirty="0">
                <a:latin typeface="+mj-lt"/>
              </a:endParaRPr>
            </a:p>
          </p:txBody>
        </p:sp>
        <p:sp>
          <p:nvSpPr>
            <p:cNvPr id="17" name="Title 6"/>
            <p:cNvSpPr txBox="1">
              <a:spLocks/>
            </p:cNvSpPr>
            <p:nvPr/>
          </p:nvSpPr>
          <p:spPr>
            <a:xfrm>
              <a:off x="7370406" y="4968733"/>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3600" dirty="0">
                  <a:solidFill>
                    <a:schemeClr val="bg1"/>
                  </a:solidFill>
                  <a:latin typeface="+mj-lt"/>
                  <a:cs typeface="Univers 55"/>
                </a:rPr>
                <a:t>51%</a:t>
              </a:r>
            </a:p>
          </p:txBody>
        </p:sp>
        <p:sp>
          <p:nvSpPr>
            <p:cNvPr id="18" name="Title 6"/>
            <p:cNvSpPr txBox="1">
              <a:spLocks/>
            </p:cNvSpPr>
            <p:nvPr/>
          </p:nvSpPr>
          <p:spPr>
            <a:xfrm>
              <a:off x="8309408" y="4968733"/>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3600" dirty="0">
                  <a:solidFill>
                    <a:schemeClr val="bg1"/>
                  </a:solidFill>
                  <a:latin typeface="+mj-lt"/>
                  <a:cs typeface="Univers 55"/>
                </a:rPr>
                <a:t>50%</a:t>
              </a:r>
            </a:p>
          </p:txBody>
        </p:sp>
        <p:sp>
          <p:nvSpPr>
            <p:cNvPr id="19" name="Title 6"/>
            <p:cNvSpPr txBox="1">
              <a:spLocks/>
            </p:cNvSpPr>
            <p:nvPr/>
          </p:nvSpPr>
          <p:spPr>
            <a:xfrm>
              <a:off x="9312720" y="4991824"/>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3200" dirty="0">
                  <a:solidFill>
                    <a:schemeClr val="bg1"/>
                  </a:solidFill>
                  <a:latin typeface="+mj-lt"/>
                  <a:cs typeface="Univers 55"/>
                </a:rPr>
                <a:t>49%</a:t>
              </a:r>
            </a:p>
          </p:txBody>
        </p:sp>
        <p:sp>
          <p:nvSpPr>
            <p:cNvPr id="20" name="Title 6"/>
            <p:cNvSpPr txBox="1">
              <a:spLocks/>
            </p:cNvSpPr>
            <p:nvPr/>
          </p:nvSpPr>
          <p:spPr>
            <a:xfrm>
              <a:off x="10331430" y="4991824"/>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2800" dirty="0">
                  <a:solidFill>
                    <a:schemeClr val="bg1"/>
                  </a:solidFill>
                  <a:latin typeface="+mj-lt"/>
                  <a:cs typeface="Univers 55"/>
                </a:rPr>
                <a:t>44%</a:t>
              </a:r>
            </a:p>
          </p:txBody>
        </p:sp>
        <p:sp>
          <p:nvSpPr>
            <p:cNvPr id="21" name="Title 6"/>
            <p:cNvSpPr txBox="1">
              <a:spLocks/>
            </p:cNvSpPr>
            <p:nvPr/>
          </p:nvSpPr>
          <p:spPr>
            <a:xfrm>
              <a:off x="11273394" y="4991824"/>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2800" dirty="0">
                  <a:solidFill>
                    <a:schemeClr val="bg1"/>
                  </a:solidFill>
                  <a:latin typeface="+mj-lt"/>
                  <a:cs typeface="Univers 55"/>
                </a:rPr>
                <a:t>44%</a:t>
              </a:r>
            </a:p>
          </p:txBody>
        </p:sp>
        <p:sp>
          <p:nvSpPr>
            <p:cNvPr id="22" name="Title 6"/>
            <p:cNvSpPr txBox="1">
              <a:spLocks/>
            </p:cNvSpPr>
            <p:nvPr/>
          </p:nvSpPr>
          <p:spPr>
            <a:xfrm>
              <a:off x="8317101" y="3522487"/>
              <a:ext cx="1473146"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5400" dirty="0">
                  <a:solidFill>
                    <a:schemeClr val="bg1"/>
                  </a:solidFill>
                  <a:latin typeface="+mj-lt"/>
                  <a:cs typeface="Univers 55"/>
                </a:rPr>
                <a:t>61%</a:t>
              </a:r>
            </a:p>
          </p:txBody>
        </p:sp>
        <p:sp>
          <p:nvSpPr>
            <p:cNvPr id="23" name="Title 6"/>
            <p:cNvSpPr txBox="1">
              <a:spLocks/>
            </p:cNvSpPr>
            <p:nvPr/>
          </p:nvSpPr>
          <p:spPr>
            <a:xfrm>
              <a:off x="10667670" y="3522487"/>
              <a:ext cx="1473146"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5400" dirty="0">
                  <a:solidFill>
                    <a:srgbClr val="084AA3"/>
                  </a:solidFill>
                  <a:latin typeface="+mj-lt"/>
                  <a:cs typeface="Univers 55"/>
                </a:rPr>
                <a:t>61%</a:t>
              </a:r>
            </a:p>
          </p:txBody>
        </p:sp>
        <p:sp>
          <p:nvSpPr>
            <p:cNvPr id="24" name="Title 6"/>
            <p:cNvSpPr txBox="1">
              <a:spLocks/>
            </p:cNvSpPr>
            <p:nvPr/>
          </p:nvSpPr>
          <p:spPr>
            <a:xfrm>
              <a:off x="7909177" y="6157573"/>
              <a:ext cx="988251"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4000" dirty="0">
                  <a:solidFill>
                    <a:schemeClr val="bg1"/>
                  </a:solidFill>
                  <a:latin typeface="+mj-lt"/>
                  <a:cs typeface="Univers 55"/>
                </a:rPr>
                <a:t>55%</a:t>
              </a:r>
            </a:p>
          </p:txBody>
        </p:sp>
        <p:sp>
          <p:nvSpPr>
            <p:cNvPr id="25" name="Title 6"/>
            <p:cNvSpPr txBox="1">
              <a:spLocks/>
            </p:cNvSpPr>
            <p:nvPr/>
          </p:nvSpPr>
          <p:spPr>
            <a:xfrm>
              <a:off x="9605197" y="5585479"/>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3200" dirty="0">
                  <a:solidFill>
                    <a:srgbClr val="128C3E"/>
                  </a:solidFill>
                  <a:latin typeface="+mj-lt"/>
                  <a:cs typeface="Univers 55"/>
                </a:rPr>
                <a:t>47%</a:t>
              </a:r>
            </a:p>
          </p:txBody>
        </p:sp>
        <p:sp>
          <p:nvSpPr>
            <p:cNvPr id="26" name="Title 6"/>
            <p:cNvSpPr txBox="1">
              <a:spLocks/>
            </p:cNvSpPr>
            <p:nvPr/>
          </p:nvSpPr>
          <p:spPr>
            <a:xfrm>
              <a:off x="11327273" y="6223094"/>
              <a:ext cx="872467" cy="626124"/>
            </a:xfrm>
            <a:prstGeom prst="rect">
              <a:avLst/>
            </a:prstGeom>
          </p:spPr>
          <p:txBody>
            <a:bodyPr vert="horz" lIns="91440" tIns="45720" rIns="91440" bIns="45720" rtlCol="0" anchor="ctr">
              <a:noAutofit/>
            </a:bodyPr>
            <a:lstStyle>
              <a:lvl1pPr algn="l" defTabSz="457200" rtl="0" eaLnBrk="1" latinLnBrk="0" hangingPunct="1">
                <a:spcBef>
                  <a:spcPct val="0"/>
                </a:spcBef>
                <a:buNone/>
                <a:defRPr lang="pt-BR" sz="4500" kern="1200" dirty="0">
                  <a:solidFill>
                    <a:srgbClr val="052275"/>
                  </a:solidFill>
                  <a:latin typeface="KPMG App Extralight"/>
                  <a:ea typeface="+mj-ea"/>
                  <a:cs typeface="KPMG App Extralight"/>
                </a:defRPr>
              </a:lvl1pPr>
            </a:lstStyle>
            <a:p>
              <a:pPr algn="l" rtl="0"/>
              <a:r>
                <a:rPr lang="pt-BR" sz="2800" dirty="0">
                  <a:solidFill>
                    <a:schemeClr val="bg1"/>
                  </a:solidFill>
                  <a:latin typeface="+mj-lt"/>
                  <a:cs typeface="Univers 55"/>
                </a:rPr>
                <a:t>38%</a:t>
              </a:r>
            </a:p>
          </p:txBody>
        </p:sp>
        <p:sp>
          <p:nvSpPr>
            <p:cNvPr id="27" name="Rectangle 26"/>
            <p:cNvSpPr/>
            <p:nvPr/>
          </p:nvSpPr>
          <p:spPr>
            <a:xfrm>
              <a:off x="7301132" y="3053104"/>
              <a:ext cx="2158164" cy="339861"/>
            </a:xfrm>
            <a:prstGeom prst="rect">
              <a:avLst/>
            </a:prstGeom>
          </p:spPr>
          <p:txBody>
            <a:bodyPr wrap="square">
              <a:spAutoFit/>
            </a:bodyPr>
            <a:lstStyle/>
            <a:p>
              <a:pPr algn="l" rtl="0"/>
              <a:r>
                <a:rPr lang="pt-BR" sz="2000" dirty="0">
                  <a:solidFill>
                    <a:schemeClr val="bg1"/>
                  </a:solidFill>
                  <a:latin typeface="+mj-lt"/>
                </a:rPr>
                <a:t>Tornar-se mais diversificada: habilidades</a:t>
              </a:r>
            </a:p>
          </p:txBody>
        </p:sp>
        <p:sp>
          <p:nvSpPr>
            <p:cNvPr id="28" name="Rectangle 27"/>
            <p:cNvSpPr/>
            <p:nvPr/>
          </p:nvSpPr>
          <p:spPr>
            <a:xfrm>
              <a:off x="9671722" y="3060801"/>
              <a:ext cx="1989126" cy="339861"/>
            </a:xfrm>
            <a:prstGeom prst="rect">
              <a:avLst/>
            </a:prstGeom>
          </p:spPr>
          <p:txBody>
            <a:bodyPr wrap="square">
              <a:spAutoFit/>
            </a:bodyPr>
            <a:lstStyle/>
            <a:p>
              <a:pPr algn="l" rtl="0"/>
              <a:r>
                <a:rPr lang="pt-BR" sz="2000" dirty="0">
                  <a:solidFill>
                    <a:srgbClr val="084AA3"/>
                  </a:solidFill>
                  <a:latin typeface="+mj-lt"/>
                </a:rPr>
                <a:t>Tornar-se mais diversificada: atividades</a:t>
              </a:r>
            </a:p>
          </p:txBody>
        </p:sp>
        <p:sp>
          <p:nvSpPr>
            <p:cNvPr id="29" name="Rectangle 28"/>
            <p:cNvSpPr/>
            <p:nvPr/>
          </p:nvSpPr>
          <p:spPr>
            <a:xfrm>
              <a:off x="7234307" y="4274899"/>
              <a:ext cx="2370890" cy="339861"/>
            </a:xfrm>
            <a:prstGeom prst="rect">
              <a:avLst/>
            </a:prstGeom>
          </p:spPr>
          <p:txBody>
            <a:bodyPr wrap="square">
              <a:spAutoFit/>
            </a:bodyPr>
            <a:lstStyle/>
            <a:p>
              <a:pPr algn="l" rtl="0"/>
              <a:r>
                <a:rPr lang="pt-BR" sz="2000" dirty="0">
                  <a:solidFill>
                    <a:srgbClr val="084AA3"/>
                  </a:solidFill>
                  <a:latin typeface="+mj-lt"/>
                </a:rPr>
                <a:t>Tornar-se mais proativa</a:t>
              </a:r>
              <a:r>
                <a:rPr lang="pt-BR" sz="1100" dirty="0">
                  <a:solidFill>
                    <a:srgbClr val="084AA3"/>
                  </a:solidFill>
                  <a:latin typeface="+mj-lt"/>
                </a:rPr>
                <a:t>:</a:t>
              </a:r>
            </a:p>
          </p:txBody>
        </p:sp>
        <p:sp>
          <p:nvSpPr>
            <p:cNvPr id="30" name="Rectangle 29"/>
            <p:cNvSpPr/>
            <p:nvPr/>
          </p:nvSpPr>
          <p:spPr>
            <a:xfrm>
              <a:off x="7300909" y="4565101"/>
              <a:ext cx="906231" cy="496719"/>
            </a:xfrm>
            <a:prstGeom prst="rect">
              <a:avLst/>
            </a:prstGeom>
          </p:spPr>
          <p:txBody>
            <a:bodyPr wrap="square">
              <a:spAutoFit/>
            </a:bodyPr>
            <a:lstStyle/>
            <a:p>
              <a:pPr algn="l" rtl="0"/>
              <a:r>
                <a:rPr lang="pt-BR" sz="1600" dirty="0">
                  <a:solidFill>
                    <a:schemeClr val="bg1"/>
                  </a:solidFill>
                  <a:latin typeface="+mj-lt"/>
                </a:rPr>
                <a:t>com as partes interessadas</a:t>
              </a:r>
            </a:p>
          </p:txBody>
        </p:sp>
        <p:sp>
          <p:nvSpPr>
            <p:cNvPr id="31" name="Rectangle 30"/>
            <p:cNvSpPr/>
            <p:nvPr/>
          </p:nvSpPr>
          <p:spPr>
            <a:xfrm>
              <a:off x="8245912" y="4565944"/>
              <a:ext cx="888540" cy="287574"/>
            </a:xfrm>
            <a:prstGeom prst="rect">
              <a:avLst/>
            </a:prstGeom>
          </p:spPr>
          <p:txBody>
            <a:bodyPr wrap="square">
              <a:spAutoFit/>
            </a:bodyPr>
            <a:lstStyle/>
            <a:p>
              <a:pPr algn="l" rtl="0"/>
              <a:r>
                <a:rPr lang="pt-BR" sz="1600" dirty="0">
                  <a:solidFill>
                    <a:schemeClr val="bg1"/>
                  </a:solidFill>
                  <a:latin typeface="+mj-lt"/>
                </a:rPr>
                <a:t>como uma função</a:t>
              </a:r>
            </a:p>
          </p:txBody>
        </p:sp>
        <p:sp>
          <p:nvSpPr>
            <p:cNvPr id="32" name="Rectangle 31"/>
            <p:cNvSpPr/>
            <p:nvPr/>
          </p:nvSpPr>
          <p:spPr>
            <a:xfrm>
              <a:off x="9181875" y="4565101"/>
              <a:ext cx="927312" cy="496719"/>
            </a:xfrm>
            <a:prstGeom prst="rect">
              <a:avLst/>
            </a:prstGeom>
          </p:spPr>
          <p:txBody>
            <a:bodyPr wrap="square">
              <a:spAutoFit/>
            </a:bodyPr>
            <a:lstStyle/>
            <a:p>
              <a:pPr algn="l" rtl="0"/>
              <a:r>
                <a:rPr lang="pt-BR" sz="1600" dirty="0">
                  <a:solidFill>
                    <a:schemeClr val="bg1"/>
                  </a:solidFill>
                  <a:latin typeface="+mj-lt"/>
                </a:rPr>
                <a:t>ao agregar valor nas auditorias</a:t>
              </a:r>
            </a:p>
          </p:txBody>
        </p:sp>
        <p:sp>
          <p:nvSpPr>
            <p:cNvPr id="33" name="Rectangle 32"/>
            <p:cNvSpPr/>
            <p:nvPr/>
          </p:nvSpPr>
          <p:spPr>
            <a:xfrm>
              <a:off x="10132278" y="4565101"/>
              <a:ext cx="927312" cy="287574"/>
            </a:xfrm>
            <a:prstGeom prst="rect">
              <a:avLst/>
            </a:prstGeom>
          </p:spPr>
          <p:txBody>
            <a:bodyPr wrap="square">
              <a:spAutoFit/>
            </a:bodyPr>
            <a:lstStyle/>
            <a:p>
              <a:pPr algn="l" rtl="0"/>
              <a:r>
                <a:rPr lang="pt-BR" sz="1600" dirty="0">
                  <a:solidFill>
                    <a:schemeClr val="bg1"/>
                  </a:solidFill>
                  <a:latin typeface="+mj-lt"/>
                </a:rPr>
                <a:t>em fornecer </a:t>
              </a:r>
              <a:r>
                <a:rPr lang="pt-BR" sz="1600" i="1" dirty="0">
                  <a:solidFill>
                    <a:schemeClr val="bg1"/>
                  </a:solidFill>
                  <a:latin typeface="+mj-lt"/>
                </a:rPr>
                <a:t>insights</a:t>
              </a:r>
            </a:p>
          </p:txBody>
        </p:sp>
        <p:sp>
          <p:nvSpPr>
            <p:cNvPr id="34" name="Rectangle 33"/>
            <p:cNvSpPr/>
            <p:nvPr/>
          </p:nvSpPr>
          <p:spPr>
            <a:xfrm>
              <a:off x="11072306" y="4565101"/>
              <a:ext cx="927312" cy="705865"/>
            </a:xfrm>
            <a:prstGeom prst="rect">
              <a:avLst/>
            </a:prstGeom>
          </p:spPr>
          <p:txBody>
            <a:bodyPr wrap="square">
              <a:spAutoFit/>
            </a:bodyPr>
            <a:lstStyle/>
            <a:p>
              <a:pPr algn="l" rtl="0"/>
              <a:r>
                <a:rPr lang="pt-BR" sz="1600" dirty="0">
                  <a:solidFill>
                    <a:schemeClr val="bg1"/>
                  </a:solidFill>
                  <a:latin typeface="+mj-lt"/>
                </a:rPr>
                <a:t>em oferecer auditorias de qualidade</a:t>
              </a:r>
            </a:p>
          </p:txBody>
        </p:sp>
        <p:sp>
          <p:nvSpPr>
            <p:cNvPr id="35" name="Rectangle 34"/>
            <p:cNvSpPr/>
            <p:nvPr/>
          </p:nvSpPr>
          <p:spPr>
            <a:xfrm>
              <a:off x="7277410" y="5587727"/>
              <a:ext cx="1573835" cy="496719"/>
            </a:xfrm>
            <a:prstGeom prst="rect">
              <a:avLst/>
            </a:prstGeom>
          </p:spPr>
          <p:txBody>
            <a:bodyPr wrap="square">
              <a:spAutoFit/>
            </a:bodyPr>
            <a:lstStyle/>
            <a:p>
              <a:pPr algn="l" rtl="0"/>
              <a:r>
                <a:rPr lang="pt-BR" sz="1600" dirty="0">
                  <a:solidFill>
                    <a:schemeClr val="bg1"/>
                  </a:solidFill>
                  <a:latin typeface="+mj-lt"/>
                </a:rPr>
                <a:t>Conseguir igualar a sofisticação / complexidade dos alvos de auditoria</a:t>
              </a:r>
            </a:p>
          </p:txBody>
        </p:sp>
        <p:sp>
          <p:nvSpPr>
            <p:cNvPr id="36" name="Rectangle 35"/>
            <p:cNvSpPr/>
            <p:nvPr/>
          </p:nvSpPr>
          <p:spPr>
            <a:xfrm>
              <a:off x="8858942" y="6156621"/>
              <a:ext cx="1428118" cy="496719"/>
            </a:xfrm>
            <a:prstGeom prst="rect">
              <a:avLst/>
            </a:prstGeom>
          </p:spPr>
          <p:txBody>
            <a:bodyPr wrap="square">
              <a:spAutoFit/>
            </a:bodyPr>
            <a:lstStyle/>
            <a:p>
              <a:pPr algn="l" rtl="0"/>
              <a:r>
                <a:rPr lang="pt-BR" sz="1600" dirty="0">
                  <a:solidFill>
                    <a:srgbClr val="128C3E"/>
                  </a:solidFill>
                  <a:latin typeface="+mj-lt"/>
                </a:rPr>
                <a:t>Tornar-se um parceiro de negócios mais estratégico</a:t>
              </a:r>
            </a:p>
          </p:txBody>
        </p:sp>
        <p:sp>
          <p:nvSpPr>
            <p:cNvPr id="37" name="Rectangle 36"/>
            <p:cNvSpPr/>
            <p:nvPr/>
          </p:nvSpPr>
          <p:spPr>
            <a:xfrm>
              <a:off x="10439180" y="5596028"/>
              <a:ext cx="1375314" cy="496719"/>
            </a:xfrm>
            <a:prstGeom prst="rect">
              <a:avLst/>
            </a:prstGeom>
          </p:spPr>
          <p:txBody>
            <a:bodyPr wrap="square">
              <a:spAutoFit/>
            </a:bodyPr>
            <a:lstStyle/>
            <a:p>
              <a:pPr algn="l" rtl="0"/>
              <a:r>
                <a:rPr lang="pt-BR" sz="1600" dirty="0">
                  <a:solidFill>
                    <a:schemeClr val="bg1"/>
                  </a:solidFill>
                  <a:latin typeface="+mj-lt"/>
                </a:rPr>
                <a:t>Tornar-se mais orientado para dados e análises</a:t>
              </a:r>
            </a:p>
          </p:txBody>
        </p:sp>
        <p:pic>
          <p:nvPicPr>
            <p:cNvPr id="38" name="Picture 3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908550" y="3664803"/>
              <a:ext cx="462707" cy="678204"/>
            </a:xfrm>
            <a:prstGeom prst="rect">
              <a:avLst/>
            </a:prstGeom>
          </p:spPr>
        </p:pic>
        <p:pic>
          <p:nvPicPr>
            <p:cNvPr id="39" name="Picture 3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52227" y="5731572"/>
              <a:ext cx="338031" cy="348562"/>
            </a:xfrm>
            <a:prstGeom prst="rect">
              <a:avLst/>
            </a:prstGeom>
          </p:spPr>
        </p:pic>
      </p:grpSp>
      <p:sp>
        <p:nvSpPr>
          <p:cNvPr id="2" name="Title 1"/>
          <p:cNvSpPr>
            <a:spLocks noGrp="1"/>
          </p:cNvSpPr>
          <p:nvPr>
            <p:ph type="title"/>
          </p:nvPr>
        </p:nvSpPr>
        <p:spPr/>
        <p:txBody>
          <a:bodyPr/>
          <a:lstStyle/>
          <a:p>
            <a:r>
              <a:rPr lang="pt-BR" dirty="0">
                <a:solidFill>
                  <a:srgbClr val="44546A"/>
                </a:solidFill>
              </a:rPr>
              <a:t>Como a AI deve evoluir na visão dos </a:t>
            </a:r>
            <a:r>
              <a:rPr lang="pt-BR" dirty="0" err="1">
                <a:solidFill>
                  <a:srgbClr val="44546A"/>
                </a:solidFill>
              </a:rPr>
              <a:t>CFOs</a:t>
            </a:r>
            <a:r>
              <a:rPr lang="pt-BR" dirty="0">
                <a:solidFill>
                  <a:srgbClr val="44546A"/>
                </a:solidFill>
              </a:rPr>
              <a:t> / Comitê de Auditoria</a:t>
            </a:r>
          </a:p>
        </p:txBody>
      </p:sp>
    </p:spTree>
    <p:extLst>
      <p:ext uri="{BB962C8B-B14F-4D97-AF65-F5344CB8AC3E}">
        <p14:creationId xmlns:p14="http://schemas.microsoft.com/office/powerpoint/2010/main" val="28770572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76400" y="2730151"/>
            <a:ext cx="2638115" cy="808323"/>
          </a:xfrm>
          <a:prstGeom prst="rect">
            <a:avLst/>
          </a:prstGeom>
          <a:noFill/>
        </p:spPr>
        <p:txBody>
          <a:bodyPr wrap="square" lIns="0" tIns="0" rIns="0" bIns="0" rtlCol="0">
            <a:noAutofit/>
          </a:bodyPr>
          <a:lstStyle/>
          <a:p>
            <a:r>
              <a:rPr lang="en-US" sz="8000" b="1" dirty="0">
                <a:solidFill>
                  <a:srgbClr val="00338D"/>
                </a:solidFill>
                <a:latin typeface="+mj-lt"/>
              </a:rPr>
              <a:t>1</a:t>
            </a:r>
          </a:p>
        </p:txBody>
      </p:sp>
      <p:sp>
        <p:nvSpPr>
          <p:cNvPr id="6" name="TextBox 5"/>
          <p:cNvSpPr txBox="1"/>
          <p:nvPr/>
        </p:nvSpPr>
        <p:spPr>
          <a:xfrm>
            <a:off x="2800940" y="2967733"/>
            <a:ext cx="7433233" cy="493842"/>
          </a:xfrm>
          <a:prstGeom prst="rect">
            <a:avLst/>
          </a:prstGeom>
          <a:noFill/>
        </p:spPr>
        <p:txBody>
          <a:bodyPr wrap="square" lIns="0" tIns="0" rIns="0" bIns="0" rtlCol="0">
            <a:noAutofit/>
          </a:bodyPr>
          <a:lstStyle/>
          <a:p>
            <a:r>
              <a:rPr lang="pt-BR" dirty="0">
                <a:solidFill>
                  <a:srgbClr val="00338D"/>
                </a:solidFill>
                <a:latin typeface="+mj-lt"/>
              </a:rPr>
              <a:t>A Auditoria Interna precisa estar envolvida ativamente no processo de planejamento estratégico da organização</a:t>
            </a:r>
          </a:p>
        </p:txBody>
      </p:sp>
      <p:sp>
        <p:nvSpPr>
          <p:cNvPr id="7" name="TextBox 6"/>
          <p:cNvSpPr txBox="1"/>
          <p:nvPr/>
        </p:nvSpPr>
        <p:spPr>
          <a:xfrm>
            <a:off x="4204437" y="4821963"/>
            <a:ext cx="2638115" cy="808323"/>
          </a:xfrm>
          <a:prstGeom prst="rect">
            <a:avLst/>
          </a:prstGeom>
          <a:noFill/>
        </p:spPr>
        <p:txBody>
          <a:bodyPr wrap="square" lIns="0" tIns="0" rIns="0" bIns="0" rtlCol="0">
            <a:noAutofit/>
          </a:bodyPr>
          <a:lstStyle/>
          <a:p>
            <a:r>
              <a:rPr lang="en-US" sz="8000" b="1" dirty="0">
                <a:solidFill>
                  <a:srgbClr val="00338D"/>
                </a:solidFill>
                <a:latin typeface="+mj-lt"/>
              </a:rPr>
              <a:t>3</a:t>
            </a:r>
          </a:p>
        </p:txBody>
      </p:sp>
      <p:sp>
        <p:nvSpPr>
          <p:cNvPr id="8" name="TextBox 7"/>
          <p:cNvSpPr txBox="1"/>
          <p:nvPr/>
        </p:nvSpPr>
        <p:spPr>
          <a:xfrm>
            <a:off x="3753508" y="4206011"/>
            <a:ext cx="5956124" cy="493842"/>
          </a:xfrm>
          <a:prstGeom prst="rect">
            <a:avLst/>
          </a:prstGeom>
          <a:noFill/>
        </p:spPr>
        <p:txBody>
          <a:bodyPr wrap="square" lIns="0" tIns="0" rIns="0" bIns="0" rtlCol="0">
            <a:noAutofit/>
          </a:bodyPr>
          <a:lstStyle/>
          <a:p>
            <a:r>
              <a:rPr lang="pt-BR" dirty="0">
                <a:solidFill>
                  <a:srgbClr val="00338D"/>
                </a:solidFill>
                <a:latin typeface="+mj-lt"/>
              </a:rPr>
              <a:t>A tecnologia deve ser utilizada para oferecer </a:t>
            </a:r>
            <a:r>
              <a:rPr lang="pt-BR" i="1" dirty="0">
                <a:solidFill>
                  <a:srgbClr val="00338D"/>
                </a:solidFill>
                <a:latin typeface="+mj-lt"/>
              </a:rPr>
              <a:t>insights</a:t>
            </a:r>
            <a:r>
              <a:rPr lang="pt-BR" dirty="0">
                <a:solidFill>
                  <a:srgbClr val="00338D"/>
                </a:solidFill>
                <a:latin typeface="+mj-lt"/>
              </a:rPr>
              <a:t> mais detalhados sobre o que importa para os negócios.</a:t>
            </a:r>
          </a:p>
        </p:txBody>
      </p:sp>
      <p:sp>
        <p:nvSpPr>
          <p:cNvPr id="9" name="TextBox 8"/>
          <p:cNvSpPr txBox="1"/>
          <p:nvPr/>
        </p:nvSpPr>
        <p:spPr>
          <a:xfrm>
            <a:off x="3155358" y="3851559"/>
            <a:ext cx="2638115" cy="808323"/>
          </a:xfrm>
          <a:prstGeom prst="rect">
            <a:avLst/>
          </a:prstGeom>
          <a:noFill/>
        </p:spPr>
        <p:txBody>
          <a:bodyPr wrap="square" lIns="0" tIns="0" rIns="0" bIns="0" rtlCol="0">
            <a:noAutofit/>
          </a:bodyPr>
          <a:lstStyle/>
          <a:p>
            <a:r>
              <a:rPr lang="en-US" sz="8000" b="1" dirty="0">
                <a:solidFill>
                  <a:srgbClr val="00338D"/>
                </a:solidFill>
                <a:latin typeface="+mj-lt"/>
              </a:rPr>
              <a:t>2</a:t>
            </a:r>
          </a:p>
        </p:txBody>
      </p:sp>
      <p:sp>
        <p:nvSpPr>
          <p:cNvPr id="10" name="TextBox 9"/>
          <p:cNvSpPr txBox="1"/>
          <p:nvPr/>
        </p:nvSpPr>
        <p:spPr>
          <a:xfrm>
            <a:off x="4822364" y="5136443"/>
            <a:ext cx="6034058" cy="493842"/>
          </a:xfrm>
          <a:prstGeom prst="rect">
            <a:avLst/>
          </a:prstGeom>
          <a:noFill/>
        </p:spPr>
        <p:txBody>
          <a:bodyPr wrap="square" lIns="0" tIns="0" rIns="0" bIns="0" rtlCol="0">
            <a:noAutofit/>
          </a:bodyPr>
          <a:lstStyle/>
          <a:p>
            <a:r>
              <a:rPr lang="pt-BR" dirty="0">
                <a:solidFill>
                  <a:srgbClr val="00338D"/>
                </a:solidFill>
                <a:latin typeface="+mj-lt"/>
              </a:rPr>
              <a:t>A Auditoria Interna precisa tornar-se mais sofisticada tanto em termos de habilidades quanto em termos de atividades realizadas</a:t>
            </a:r>
          </a:p>
        </p:txBody>
      </p:sp>
      <p:sp>
        <p:nvSpPr>
          <p:cNvPr id="2" name="Title 1"/>
          <p:cNvSpPr>
            <a:spLocks noGrp="1"/>
          </p:cNvSpPr>
          <p:nvPr>
            <p:ph type="title"/>
          </p:nvPr>
        </p:nvSpPr>
        <p:spPr/>
        <p:txBody>
          <a:bodyPr/>
          <a:lstStyle/>
          <a:p>
            <a:r>
              <a:rPr lang="pt-BR" dirty="0">
                <a:solidFill>
                  <a:srgbClr val="44546A"/>
                </a:solidFill>
              </a:rPr>
              <a:t>Principais implicações</a:t>
            </a:r>
          </a:p>
        </p:txBody>
      </p:sp>
      <p:sp>
        <p:nvSpPr>
          <p:cNvPr id="3" name="Content Placeholder 2"/>
          <p:cNvSpPr>
            <a:spLocks noGrp="1"/>
          </p:cNvSpPr>
          <p:nvPr>
            <p:ph idx="1"/>
          </p:nvPr>
        </p:nvSpPr>
        <p:spPr/>
        <p:txBody>
          <a:bodyPr>
            <a:normAutofit/>
          </a:bodyPr>
          <a:lstStyle/>
          <a:p>
            <a:pPr marL="0" indent="0">
              <a:buNone/>
            </a:pPr>
            <a:r>
              <a:rPr lang="pt-BR" sz="2000" dirty="0">
                <a:solidFill>
                  <a:srgbClr val="00338D"/>
                </a:solidFill>
              </a:rPr>
              <a:t>Para que os auditores internos atendam (ou superem) as expectativas geradas, três coisas importantes precisam acontecer:</a:t>
            </a:r>
          </a:p>
        </p:txBody>
      </p:sp>
    </p:spTree>
    <p:extLst>
      <p:ext uri="{BB962C8B-B14F-4D97-AF65-F5344CB8AC3E}">
        <p14:creationId xmlns:p14="http://schemas.microsoft.com/office/powerpoint/2010/main" val="941206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3" descr="Uma imagem contendo interior, edifício, parede&#10;&#10;Descrição gerada com muito alta confiança">
            <a:extLst>
              <a:ext uri="{FF2B5EF4-FFF2-40B4-BE49-F238E27FC236}">
                <a16:creationId xmlns:a16="http://schemas.microsoft.com/office/drawing/2014/main" id="{61E9B864-ADB9-416A-908B-4A0903309BD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0"/>
            <a:ext cx="4654296" cy="6857990"/>
          </a:xfrm>
          <a:prstGeom prst="rect">
            <a:avLst/>
          </a:prstGeom>
        </p:spPr>
      </p:pic>
      <p:sp>
        <p:nvSpPr>
          <p:cNvPr id="2" name="Título 1"/>
          <p:cNvSpPr>
            <a:spLocks noGrp="1"/>
          </p:cNvSpPr>
          <p:nvPr>
            <p:ph type="title"/>
          </p:nvPr>
        </p:nvSpPr>
        <p:spPr>
          <a:xfrm>
            <a:off x="5277329" y="640080"/>
            <a:ext cx="6274590" cy="4018341"/>
          </a:xfrm>
          <a:noFill/>
        </p:spPr>
        <p:txBody>
          <a:bodyPr vert="horz" lIns="91440" tIns="45720" rIns="91440" bIns="45720" rtlCol="0" anchor="b">
            <a:normAutofit/>
          </a:bodyPr>
          <a:lstStyle/>
          <a:p>
            <a:r>
              <a:rPr lang="en-US"/>
              <a:t>Considerações para  Auditoria Interna</a:t>
            </a:r>
          </a:p>
        </p:txBody>
      </p:sp>
      <p:sp>
        <p:nvSpPr>
          <p:cNvPr id="7" name="Espaço Reservado para Texto 6">
            <a:extLst>
              <a:ext uri="{FF2B5EF4-FFF2-40B4-BE49-F238E27FC236}">
                <a16:creationId xmlns:a16="http://schemas.microsoft.com/office/drawing/2014/main" id="{B5E75459-916C-46A7-827A-7285C75D0FA0}"/>
              </a:ext>
            </a:extLst>
          </p:cNvPr>
          <p:cNvSpPr>
            <a:spLocks noGrp="1"/>
          </p:cNvSpPr>
          <p:nvPr>
            <p:ph type="body" idx="1"/>
          </p:nvPr>
        </p:nvSpPr>
        <p:spPr>
          <a:xfrm>
            <a:off x="5277329" y="4796852"/>
            <a:ext cx="6274590" cy="1421068"/>
          </a:xfrm>
          <a:noFill/>
        </p:spPr>
        <p:txBody>
          <a:bodyPr vert="horz" lIns="91440" tIns="45720" rIns="91440" bIns="45720" rtlCol="0">
            <a:normAutofit/>
          </a:bodyPr>
          <a:lstStyle/>
          <a:p>
            <a:endParaRPr lang="en-US">
              <a:solidFill>
                <a:schemeClr val="tx1"/>
              </a:solidFill>
            </a:endParaRPr>
          </a:p>
        </p:txBody>
      </p:sp>
    </p:spTree>
    <p:extLst>
      <p:ext uri="{BB962C8B-B14F-4D97-AF65-F5344CB8AC3E}">
        <p14:creationId xmlns:p14="http://schemas.microsoft.com/office/powerpoint/2010/main" val="9044184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solidFill>
                  <a:srgbClr val="44546A"/>
                </a:solidFill>
              </a:rPr>
              <a:t>Top 10 considerações</a:t>
            </a:r>
            <a:endParaRPr lang="en-US" dirty="0">
              <a:solidFill>
                <a:srgbClr val="44546A"/>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05501739"/>
              </p:ext>
            </p:extLst>
          </p:nvPr>
        </p:nvGraphicFramePr>
        <p:xfrm>
          <a:off x="838200" y="1388428"/>
          <a:ext cx="10515600" cy="5225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16766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A34DCF2B-703E-46BC-9BED-BB74186B4ABF}"/>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graphicEl>
                                              <a:dgm id="{901D5743-9F22-4E11-90C5-24F741ED0635}"/>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graphicEl>
                                              <a:dgm id="{4C7DAC19-000F-4E54-B01E-F2BEC1418753}"/>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graphicEl>
                                              <a:dgm id="{4CCF7697-B836-4F95-8930-D0B852ABF65A}"/>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graphicEl>
                                              <a:dgm id="{DDA203ED-D05B-4E30-A6CC-9240AFE61F58}"/>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graphicEl>
                                              <a:dgm id="{F4F9EE04-1467-4B5B-87DB-4C402FE0DEC3}"/>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graphicEl>
                                              <a:dgm id="{1E173FD9-0C05-4144-95AA-2FD4BD39A6A6}"/>
                                            </p:graphic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graphicEl>
                                              <a:dgm id="{73679BE2-552C-461D-A555-CAD547AB68A8}"/>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graphicEl>
                                              <a:dgm id="{ED979589-A140-4B4F-B585-FD95C2E62238}"/>
                                            </p:graphic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graphicEl>
                                              <a:dgm id="{F9B72C83-23B4-478E-A073-0B9EB4A4AB72}"/>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graphicEl>
                                              <a:dgm id="{BC590655-1234-4904-AC78-2B2086DC5E6D}"/>
                                            </p:graphic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graphicEl>
                                              <a:dgm id="{5EE1C272-022F-4A13-A951-675CE9CECA02}"/>
                                            </p:graphic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
                                            <p:graphicEl>
                                              <a:dgm id="{C85585D2-6720-4FB8-AD1D-1D942169A2F9}"/>
                                            </p:graphic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
                                            <p:graphicEl>
                                              <a:dgm id="{889BB681-3CE3-46A3-A2B4-0D8F30105A89}"/>
                                            </p:graphic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
                                            <p:graphicEl>
                                              <a:dgm id="{E897101E-CFF5-4859-A5E2-E4127C0A0138}"/>
                                            </p:graphic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
                                            <p:graphicEl>
                                              <a:dgm id="{2FF67680-A56A-47A2-ABED-A30E64F28A05}"/>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graphicEl>
                                              <a:dgm id="{21854E96-6F9B-46E5-AF7F-680383632A6F}"/>
                                            </p:graphic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
                                            <p:graphicEl>
                                              <a:dgm id="{44A73DD7-A623-4AED-BB63-0C65052427E9}"/>
                                            </p:graphic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
                                            <p:graphicEl>
                                              <a:dgm id="{0A2BE4E5-4DB3-47B4-AEAD-0F237DE1E69B}"/>
                                            </p:graphic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
                                            <p:graphicEl>
                                              <a:dgm id="{5E0F07AD-85C5-48EB-81F9-218558896EE6}"/>
                                            </p:graphic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
                                            <p:graphicEl>
                                              <a:dgm id="{E336DB65-3FB5-4A7B-B5EC-03828BB24859}"/>
                                            </p:graphic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
                                            <p:graphicEl>
                                              <a:dgm id="{C341D9A0-0637-4D39-AAF0-C235FBCA457F}"/>
                                            </p:graphic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
                                            <p:graphicEl>
                                              <a:dgm id="{6C63C0D5-EAD9-47ED-89B2-D6CA1EBF0959}"/>
                                            </p:graphicEl>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
                                            <p:graphicEl>
                                              <a:dgm id="{DC37E5F4-F6ED-406A-B65E-86818DEFCB04}"/>
                                            </p:graphic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
                                            <p:graphicEl>
                                              <a:dgm id="{5C77CAA8-AD8B-4FED-B4EB-6443BD0CD0D4}"/>
                                            </p:graphicEl>
                                          </p:spTgt>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
                                            <p:graphicEl>
                                              <a:dgm id="{F657A752-893B-4037-BC9E-D7993103763D}"/>
                                            </p:graphicEl>
                                          </p:spTgt>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4">
                                            <p:graphicEl>
                                              <a:dgm id="{505D0BCD-2E9D-4065-BBBC-7F821404B115}"/>
                                            </p:graphicEl>
                                          </p:spTgt>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4">
                                            <p:graphicEl>
                                              <a:dgm id="{DB3BF458-AD69-4352-8A18-A3134F8162FF}"/>
                                            </p:graphic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4">
                                            <p:graphicEl>
                                              <a:dgm id="{6AD2304E-D5A4-481B-87EF-8F90F36F884D}"/>
                                            </p:graphicEl>
                                          </p:spTgt>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4">
                                            <p:graphicEl>
                                              <a:dgm id="{3AD23DF7-2E9D-4DBC-9B85-0F8FB7BE02CE}"/>
                                            </p:graphicEl>
                                          </p:spTgt>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4">
                                            <p:graphicEl>
                                              <a:dgm id="{4102965B-1826-4DDF-A107-017A587E84B8}"/>
                                            </p:graphicEl>
                                          </p:spTgt>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4">
                                            <p:graphicEl>
                                              <a:dgm id="{AE782463-6B25-4B97-B225-25CED85861E3}"/>
                                            </p:graphic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4">
                                            <p:graphicEl>
                                              <a:dgm id="{93F9C16B-55A1-4540-8034-2F00F48A1690}"/>
                                            </p:graphicEl>
                                          </p:spTgt>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4">
                                            <p:graphicEl>
                                              <a:dgm id="{E9D0A777-7EB5-42A0-9656-2721B729C2AB}"/>
                                            </p:graphicEl>
                                          </p:spTgt>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4">
                                            <p:graphicEl>
                                              <a:dgm id="{886F1F4D-6E29-4DF6-A099-9FA979006CB7}"/>
                                            </p:graphicEl>
                                          </p:spTgt>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4">
                                            <p:graphicEl>
                                              <a:dgm id="{3DB02B99-3445-4C2E-B0B9-A4D1F6AE5375}"/>
                                            </p:graphicEl>
                                          </p:spTgt>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4">
                                            <p:graphicEl>
                                              <a:dgm id="{3D1751A9-FB68-428C-A148-65BC3AD11262}"/>
                                            </p:graphicEl>
                                          </p:spTgt>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4">
                                            <p:graphicEl>
                                              <a:dgm id="{A9B34B99-08A0-42EC-8DDD-EA62BE3271E0}"/>
                                            </p:graphicEl>
                                          </p:spTgt>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4">
                                            <p:graphicEl>
                                              <a:dgm id="{61BCCB5A-AE68-4C00-80EA-CEE55D088DD1}"/>
                                            </p:graphicEl>
                                          </p:spTgt>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4">
                                            <p:graphicEl>
                                              <a:dgm id="{C6B69148-1F89-41E9-A8D1-468B75119BB8}"/>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t="25000"/>
          <a:stretch/>
        </p:blipFill>
        <p:spPr>
          <a:xfrm>
            <a:off x="-1" y="10"/>
            <a:ext cx="12192000" cy="6857990"/>
          </a:xfrm>
          <a:prstGeom prst="rect">
            <a:avLst/>
          </a:prstGeom>
        </p:spPr>
      </p:pic>
      <p:sp>
        <p:nvSpPr>
          <p:cNvPr id="8" name="Freeform 5">
            <a:extLst>
              <a:ext uri="{FF2B5EF4-FFF2-40B4-BE49-F238E27FC236}">
                <a16:creationId xmlns:a16="http://schemas.microsoft.com/office/drawing/2014/main" id="{3CD9DF72-87A3-404E-A828-84CBF11A830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a:ex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cxnSp>
        <p:nvCxnSpPr>
          <p:cNvPr id="9" name="Straight Connector 12">
            <a:extLst>
              <a:ext uri="{FF2B5EF4-FFF2-40B4-BE49-F238E27FC236}">
                <a16:creationId xmlns:a16="http://schemas.microsoft.com/office/drawing/2014/main" id="{20E3A342-4D61-4E3F-AF90-1AB42AEB96CC}"/>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5" name="Título 4"/>
          <p:cNvSpPr>
            <a:spLocks noGrp="1"/>
          </p:cNvSpPr>
          <p:nvPr>
            <p:ph type="title"/>
          </p:nvPr>
        </p:nvSpPr>
        <p:spPr>
          <a:xfrm>
            <a:off x="709448" y="1913950"/>
            <a:ext cx="4204137" cy="1342754"/>
          </a:xfrm>
        </p:spPr>
        <p:txBody>
          <a:bodyPr>
            <a:normAutofit/>
          </a:bodyPr>
          <a:lstStyle/>
          <a:p>
            <a:pPr algn="ctr"/>
            <a:r>
              <a:rPr lang="pt-BR" sz="4800" dirty="0"/>
              <a:t>Conteúdo</a:t>
            </a:r>
            <a:endParaRPr lang="en-US" sz="4800" dirty="0"/>
          </a:p>
        </p:txBody>
      </p:sp>
      <p:sp>
        <p:nvSpPr>
          <p:cNvPr id="6" name="Espaço Reservado para Conteúdo 5"/>
          <p:cNvSpPr>
            <a:spLocks noGrp="1"/>
          </p:cNvSpPr>
          <p:nvPr>
            <p:ph idx="1"/>
          </p:nvPr>
        </p:nvSpPr>
        <p:spPr>
          <a:xfrm>
            <a:off x="525516" y="3417573"/>
            <a:ext cx="7399284" cy="2619839"/>
          </a:xfrm>
        </p:spPr>
        <p:txBody>
          <a:bodyPr anchor="ctr">
            <a:normAutofit/>
          </a:bodyPr>
          <a:lstStyle/>
          <a:p>
            <a:r>
              <a:rPr lang="pt-BR" dirty="0"/>
              <a:t>A busca do valor por meio da Auditoria Interna</a:t>
            </a:r>
          </a:p>
          <a:p>
            <a:r>
              <a:rPr lang="pt-BR" dirty="0"/>
              <a:t>Top 10 considerações para a Auditoria Interna</a:t>
            </a:r>
          </a:p>
          <a:p>
            <a:r>
              <a:rPr lang="pt-BR" dirty="0"/>
              <a:t>Os desafios no combate a fraude</a:t>
            </a:r>
            <a:endParaRPr lang="en-US" dirty="0"/>
          </a:p>
        </p:txBody>
      </p:sp>
    </p:spTree>
    <p:extLst>
      <p:ext uri="{BB962C8B-B14F-4D97-AF65-F5344CB8AC3E}">
        <p14:creationId xmlns:p14="http://schemas.microsoft.com/office/powerpoint/2010/main" val="30322917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5277329" y="640080"/>
            <a:ext cx="6274590" cy="4018341"/>
          </a:xfrm>
          <a:noFill/>
        </p:spPr>
        <p:txBody>
          <a:bodyPr vert="horz" lIns="91440" tIns="45720" rIns="91440" bIns="45720" rtlCol="0" anchor="b">
            <a:normAutofit/>
          </a:bodyPr>
          <a:lstStyle/>
          <a:p>
            <a:r>
              <a:rPr lang="en-US"/>
              <a:t>Os desafios no combate à Fraude</a:t>
            </a:r>
          </a:p>
        </p:txBody>
      </p:sp>
      <p:sp>
        <p:nvSpPr>
          <p:cNvPr id="7" name="Espaço Reservado para Texto 6">
            <a:extLst>
              <a:ext uri="{FF2B5EF4-FFF2-40B4-BE49-F238E27FC236}">
                <a16:creationId xmlns:a16="http://schemas.microsoft.com/office/drawing/2014/main" id="{B5E75459-916C-46A7-827A-7285C75D0FA0}"/>
              </a:ext>
            </a:extLst>
          </p:cNvPr>
          <p:cNvSpPr>
            <a:spLocks noGrp="1"/>
          </p:cNvSpPr>
          <p:nvPr>
            <p:ph type="body" idx="1"/>
          </p:nvPr>
        </p:nvSpPr>
        <p:spPr>
          <a:xfrm>
            <a:off x="5277329" y="4796852"/>
            <a:ext cx="6274590" cy="1421068"/>
          </a:xfrm>
          <a:noFill/>
        </p:spPr>
        <p:txBody>
          <a:bodyPr vert="horz" lIns="91440" tIns="45720" rIns="91440" bIns="45720" rtlCol="0">
            <a:normAutofit/>
          </a:bodyPr>
          <a:lstStyle/>
          <a:p>
            <a:endParaRPr lang="en-US">
              <a:solidFill>
                <a:schemeClr val="tx1"/>
              </a:solidFill>
            </a:endParaRPr>
          </a:p>
        </p:txBody>
      </p:sp>
      <p:pic>
        <p:nvPicPr>
          <p:cNvPr id="8" name="Imagem 7">
            <a:extLst>
              <a:ext uri="{FF2B5EF4-FFF2-40B4-BE49-F238E27FC236}">
                <a16:creationId xmlns:a16="http://schemas.microsoft.com/office/drawing/2014/main" id="{81FF9A13-AC41-4AF5-8D8D-04B9A8998F76}"/>
              </a:ext>
            </a:extLst>
          </p:cNvPr>
          <p:cNvPicPr>
            <a:picLocks noChangeAspect="1"/>
          </p:cNvPicPr>
          <p:nvPr/>
        </p:nvPicPr>
        <p:blipFill rotWithShape="1">
          <a:blip r:embed="rId3"/>
          <a:srcRect t="1768"/>
          <a:stretch/>
        </p:blipFill>
        <p:spPr>
          <a:xfrm>
            <a:off x="0" y="0"/>
            <a:ext cx="4986752" cy="6858000"/>
          </a:xfrm>
          <a:prstGeom prst="rect">
            <a:avLst/>
          </a:prstGeom>
        </p:spPr>
      </p:pic>
    </p:spTree>
    <p:extLst>
      <p:ext uri="{BB962C8B-B14F-4D97-AF65-F5344CB8AC3E}">
        <p14:creationId xmlns:p14="http://schemas.microsoft.com/office/powerpoint/2010/main" val="2654420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solidFill>
                  <a:srgbClr val="44546A"/>
                </a:solidFill>
              </a:rPr>
              <a:t>Perfil do Fraudador</a:t>
            </a:r>
            <a:endParaRPr lang="en-US" dirty="0">
              <a:solidFill>
                <a:srgbClr val="44546A"/>
              </a:solidFill>
            </a:endParaRPr>
          </a:p>
        </p:txBody>
      </p:sp>
      <p:sp>
        <p:nvSpPr>
          <p:cNvPr id="7" name="Rectangle 6"/>
          <p:cNvSpPr/>
          <p:nvPr/>
        </p:nvSpPr>
        <p:spPr>
          <a:xfrm>
            <a:off x="838200" y="1690688"/>
            <a:ext cx="6096000" cy="1077218"/>
          </a:xfrm>
          <a:prstGeom prst="rect">
            <a:avLst/>
          </a:prstGeom>
        </p:spPr>
        <p:txBody>
          <a:bodyPr>
            <a:spAutoFit/>
          </a:bodyPr>
          <a:lstStyle/>
          <a:p>
            <a:r>
              <a:rPr lang="pt-BR" sz="2800" dirty="0">
                <a:solidFill>
                  <a:srgbClr val="00338D"/>
                </a:solidFill>
              </a:rPr>
              <a:t>A tecnologia foi um facilitador da fraude para </a:t>
            </a:r>
            <a:r>
              <a:rPr lang="pt-BR" sz="3600" b="1" dirty="0">
                <a:solidFill>
                  <a:srgbClr val="00338D"/>
                </a:solidFill>
              </a:rPr>
              <a:t>24%</a:t>
            </a:r>
            <a:r>
              <a:rPr lang="pt-BR" sz="2800" dirty="0">
                <a:solidFill>
                  <a:srgbClr val="00338D"/>
                </a:solidFill>
              </a:rPr>
              <a:t> dos fraudadores</a:t>
            </a:r>
          </a:p>
        </p:txBody>
      </p:sp>
      <p:sp>
        <p:nvSpPr>
          <p:cNvPr id="8" name="Rectangle 7"/>
          <p:cNvSpPr/>
          <p:nvPr/>
        </p:nvSpPr>
        <p:spPr>
          <a:xfrm>
            <a:off x="1684712" y="4405734"/>
            <a:ext cx="8573193" cy="2062103"/>
          </a:xfrm>
          <a:prstGeom prst="rect">
            <a:avLst/>
          </a:prstGeom>
          <a:ln>
            <a:noFill/>
          </a:ln>
        </p:spPr>
        <p:txBody>
          <a:bodyPr wrap="square">
            <a:spAutoFit/>
          </a:bodyPr>
          <a:lstStyle/>
          <a:p>
            <a:pPr algn="ctr"/>
            <a:r>
              <a:rPr lang="pt-BR" sz="2800" dirty="0">
                <a:solidFill>
                  <a:srgbClr val="470A68"/>
                </a:solidFill>
              </a:rPr>
              <a:t>As principais fraudes foram desapropriação de ativos (</a:t>
            </a:r>
            <a:r>
              <a:rPr lang="pt-BR" sz="3600" b="1" dirty="0">
                <a:solidFill>
                  <a:srgbClr val="470A68"/>
                </a:solidFill>
              </a:rPr>
              <a:t>47%</a:t>
            </a:r>
            <a:r>
              <a:rPr lang="pt-BR" sz="2800" dirty="0">
                <a:solidFill>
                  <a:srgbClr val="470A68"/>
                </a:solidFill>
              </a:rPr>
              <a:t>), principalmente peculato e fraude no setor de compras. A segunda fraude mais comum é fraude no reporte financeiro (</a:t>
            </a:r>
            <a:r>
              <a:rPr lang="pt-BR" sz="3600" b="1" dirty="0">
                <a:solidFill>
                  <a:srgbClr val="470A68"/>
                </a:solidFill>
              </a:rPr>
              <a:t>22%</a:t>
            </a:r>
            <a:r>
              <a:rPr lang="pt-BR" sz="2800" dirty="0">
                <a:solidFill>
                  <a:srgbClr val="470A68"/>
                </a:solidFill>
              </a:rPr>
              <a:t>).</a:t>
            </a:r>
          </a:p>
        </p:txBody>
      </p:sp>
      <p:sp>
        <p:nvSpPr>
          <p:cNvPr id="9" name="Rectangle 8"/>
          <p:cNvSpPr/>
          <p:nvPr/>
        </p:nvSpPr>
        <p:spPr>
          <a:xfrm>
            <a:off x="4914208" y="2462253"/>
            <a:ext cx="6417425" cy="1631216"/>
          </a:xfrm>
          <a:prstGeom prst="rect">
            <a:avLst/>
          </a:prstGeom>
        </p:spPr>
        <p:txBody>
          <a:bodyPr wrap="square">
            <a:spAutoFit/>
          </a:bodyPr>
          <a:lstStyle/>
          <a:p>
            <a:pPr algn="r"/>
            <a:r>
              <a:rPr lang="pt-BR" sz="3600" b="1" dirty="0">
                <a:solidFill>
                  <a:srgbClr val="005EB8"/>
                </a:solidFill>
              </a:rPr>
              <a:t>66% </a:t>
            </a:r>
            <a:r>
              <a:rPr lang="pt-BR" sz="2800" dirty="0">
                <a:solidFill>
                  <a:srgbClr val="005EB8"/>
                </a:solidFill>
              </a:rPr>
              <a:t>das fraudes ocorreram por um período de um a cinco anos. </a:t>
            </a:r>
            <a:r>
              <a:rPr lang="pt-BR" sz="3600" b="1" dirty="0">
                <a:solidFill>
                  <a:srgbClr val="005EB8"/>
                </a:solidFill>
              </a:rPr>
              <a:t>27% </a:t>
            </a:r>
            <a:r>
              <a:rPr lang="pt-BR" sz="2800" dirty="0">
                <a:solidFill>
                  <a:srgbClr val="005EB8"/>
                </a:solidFill>
              </a:rPr>
              <a:t>custou às empresas mais de US$ 1 milhão.</a:t>
            </a:r>
          </a:p>
        </p:txBody>
      </p:sp>
    </p:spTree>
    <p:extLst>
      <p:ext uri="{BB962C8B-B14F-4D97-AF65-F5344CB8AC3E}">
        <p14:creationId xmlns:p14="http://schemas.microsoft.com/office/powerpoint/2010/main" val="2687232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solidFill>
                  <a:srgbClr val="44546A"/>
                </a:solidFill>
              </a:rPr>
              <a:t>Fatores que contribuem para fraudes</a:t>
            </a:r>
            <a:endParaRPr lang="en-US" dirty="0">
              <a:solidFill>
                <a:srgbClr val="44546A"/>
              </a:solidFill>
            </a:endParaRP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871749" y="1649536"/>
            <a:ext cx="8219902" cy="4586060"/>
          </a:xfrm>
          <a:prstGeom prst="rect">
            <a:avLst/>
          </a:prstGeom>
        </p:spPr>
      </p:pic>
      <p:sp>
        <p:nvSpPr>
          <p:cNvPr id="5" name="Rectangle 4"/>
          <p:cNvSpPr/>
          <p:nvPr/>
        </p:nvSpPr>
        <p:spPr>
          <a:xfrm>
            <a:off x="1938249" y="2194557"/>
            <a:ext cx="1778923" cy="1047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BR" dirty="0">
                <a:solidFill>
                  <a:srgbClr val="00338D"/>
                </a:solidFill>
              </a:rPr>
              <a:t>Conluio para contornar bons controles</a:t>
            </a:r>
          </a:p>
        </p:txBody>
      </p:sp>
      <p:sp>
        <p:nvSpPr>
          <p:cNvPr id="6" name="Rectangle 5"/>
          <p:cNvSpPr/>
          <p:nvPr/>
        </p:nvSpPr>
        <p:spPr>
          <a:xfrm>
            <a:off x="1705495" y="4315367"/>
            <a:ext cx="1778923" cy="1047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BR" dirty="0">
                <a:solidFill>
                  <a:srgbClr val="00338D"/>
                </a:solidFill>
              </a:rPr>
              <a:t>Desonestidade imprudente independente dos controles</a:t>
            </a:r>
          </a:p>
        </p:txBody>
      </p:sp>
      <p:sp>
        <p:nvSpPr>
          <p:cNvPr id="7" name="Rectangle 6"/>
          <p:cNvSpPr/>
          <p:nvPr/>
        </p:nvSpPr>
        <p:spPr>
          <a:xfrm>
            <a:off x="8591204" y="2743201"/>
            <a:ext cx="901932" cy="518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pt-BR" dirty="0">
                <a:solidFill>
                  <a:srgbClr val="00338D"/>
                </a:solidFill>
              </a:rPr>
              <a:t>Outros</a:t>
            </a:r>
          </a:p>
        </p:txBody>
      </p:sp>
      <p:sp>
        <p:nvSpPr>
          <p:cNvPr id="9" name="Rectangle 8"/>
          <p:cNvSpPr/>
          <p:nvPr/>
        </p:nvSpPr>
        <p:spPr>
          <a:xfrm>
            <a:off x="8760229" y="4545772"/>
            <a:ext cx="1497676" cy="816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pt-BR" dirty="0">
                <a:solidFill>
                  <a:srgbClr val="00338D"/>
                </a:solidFill>
              </a:rPr>
              <a:t>Controles internos frágeis</a:t>
            </a:r>
          </a:p>
        </p:txBody>
      </p:sp>
    </p:spTree>
    <p:extLst>
      <p:ext uri="{BB962C8B-B14F-4D97-AF65-F5344CB8AC3E}">
        <p14:creationId xmlns:p14="http://schemas.microsoft.com/office/powerpoint/2010/main" val="9197241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solidFill>
                  <a:srgbClr val="44546A"/>
                </a:solidFill>
              </a:rPr>
              <a:t>Como a fraude é detectada</a:t>
            </a:r>
            <a:endParaRPr lang="en-US" dirty="0">
              <a:solidFill>
                <a:srgbClr val="44546A"/>
              </a:solidFill>
            </a:endParaRPr>
          </a:p>
        </p:txBody>
      </p:sp>
      <p:graphicFrame>
        <p:nvGraphicFramePr>
          <p:cNvPr id="8" name="Chart1"/>
          <p:cNvGraphicFramePr>
            <a:graphicFrameLocks/>
          </p:cNvGraphicFramePr>
          <p:nvPr>
            <p:extLst>
              <p:ext uri="{D42A27DB-BD31-4B8C-83A1-F6EECF244321}">
                <p14:modId xmlns:p14="http://schemas.microsoft.com/office/powerpoint/2010/main" val="3920222375"/>
              </p:ext>
            </p:extLst>
          </p:nvPr>
        </p:nvGraphicFramePr>
        <p:xfrm>
          <a:off x="6754811" y="1562100"/>
          <a:ext cx="5073651" cy="48220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1"/>
          <p:cNvGraphicFramePr>
            <a:graphicFrameLocks/>
          </p:cNvGraphicFramePr>
          <p:nvPr>
            <p:extLst>
              <p:ext uri="{D42A27DB-BD31-4B8C-83A1-F6EECF244321}">
                <p14:modId xmlns:p14="http://schemas.microsoft.com/office/powerpoint/2010/main" val="2552863593"/>
              </p:ext>
            </p:extLst>
          </p:nvPr>
        </p:nvGraphicFramePr>
        <p:xfrm>
          <a:off x="838200" y="1611284"/>
          <a:ext cx="6311900" cy="477289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6961516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solidFill>
                  <a:srgbClr val="44546A"/>
                </a:solidFill>
              </a:rPr>
              <a:t>Implicações para a Auditoria Interna</a:t>
            </a:r>
            <a:endParaRPr lang="en-US" dirty="0">
              <a:solidFill>
                <a:srgbClr val="44546A"/>
              </a:solidFill>
            </a:endParaRPr>
          </a:p>
        </p:txBody>
      </p:sp>
      <p:sp>
        <p:nvSpPr>
          <p:cNvPr id="3" name="Content Placeholder 2"/>
          <p:cNvSpPr>
            <a:spLocks noGrp="1"/>
          </p:cNvSpPr>
          <p:nvPr>
            <p:ph idx="1"/>
          </p:nvPr>
        </p:nvSpPr>
        <p:spPr/>
        <p:txBody>
          <a:bodyPr/>
          <a:lstStyle/>
          <a:p>
            <a:pPr marL="514350" indent="-514350">
              <a:buFont typeface="+mj-lt"/>
              <a:buAutoNum type="arabicPeriod"/>
            </a:pPr>
            <a:r>
              <a:rPr lang="pt-BR" dirty="0">
                <a:solidFill>
                  <a:srgbClr val="00338D"/>
                </a:solidFill>
              </a:rPr>
              <a:t>Realize avaliações de risco eficientes e adequadas</a:t>
            </a:r>
          </a:p>
          <a:p>
            <a:pPr marL="514350" indent="-514350">
              <a:buFont typeface="+mj-lt"/>
              <a:buAutoNum type="arabicPeriod"/>
            </a:pPr>
            <a:endParaRPr lang="pt-BR" dirty="0">
              <a:solidFill>
                <a:srgbClr val="00338D"/>
              </a:solidFill>
            </a:endParaRPr>
          </a:p>
          <a:p>
            <a:pPr marL="514350" indent="-514350">
              <a:buFont typeface="+mj-lt"/>
              <a:buAutoNum type="arabicPeriod"/>
            </a:pPr>
            <a:r>
              <a:rPr lang="pt-BR" dirty="0">
                <a:solidFill>
                  <a:srgbClr val="00338D"/>
                </a:solidFill>
              </a:rPr>
              <a:t>Intensifique o uso da tecnologia</a:t>
            </a:r>
          </a:p>
          <a:p>
            <a:pPr marL="514350" indent="-514350">
              <a:buFont typeface="+mj-lt"/>
              <a:buAutoNum type="arabicPeriod"/>
            </a:pPr>
            <a:endParaRPr lang="pt-BR" dirty="0">
              <a:solidFill>
                <a:srgbClr val="00338D"/>
              </a:solidFill>
            </a:endParaRPr>
          </a:p>
          <a:p>
            <a:pPr marL="514350" indent="-514350">
              <a:buFont typeface="+mj-lt"/>
              <a:buAutoNum type="arabicPeriod"/>
            </a:pPr>
            <a:r>
              <a:rPr lang="pt-BR" dirty="0">
                <a:solidFill>
                  <a:srgbClr val="00338D"/>
                </a:solidFill>
              </a:rPr>
              <a:t>Conheça os parceiros de negócios e fornecedores</a:t>
            </a:r>
          </a:p>
          <a:p>
            <a:pPr marL="514350" indent="-514350">
              <a:buFont typeface="+mj-lt"/>
              <a:buAutoNum type="arabicPeriod"/>
            </a:pPr>
            <a:endParaRPr lang="pt-BR" dirty="0">
              <a:solidFill>
                <a:srgbClr val="00338D"/>
              </a:solidFill>
            </a:endParaRPr>
          </a:p>
          <a:p>
            <a:pPr marL="514350" indent="-514350">
              <a:buFont typeface="+mj-lt"/>
              <a:buAutoNum type="arabicPeriod"/>
            </a:pPr>
            <a:r>
              <a:rPr lang="pt-BR" dirty="0">
                <a:solidFill>
                  <a:srgbClr val="00338D"/>
                </a:solidFill>
              </a:rPr>
              <a:t>Seja vigilante com as ameaças internas</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71744" y="2642065"/>
            <a:ext cx="1193081" cy="1193081"/>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31817" y="3620504"/>
            <a:ext cx="1193084" cy="119308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732312" y="1522628"/>
            <a:ext cx="1193084" cy="1193084"/>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35773" y="4637118"/>
            <a:ext cx="1193084" cy="1193084"/>
          </a:xfrm>
          <a:prstGeom prst="rect">
            <a:avLst/>
          </a:prstGeom>
        </p:spPr>
      </p:pic>
    </p:spTree>
    <p:extLst>
      <p:ext uri="{BB962C8B-B14F-4D97-AF65-F5344CB8AC3E}">
        <p14:creationId xmlns:p14="http://schemas.microsoft.com/office/powerpoint/2010/main" val="2346704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a:t>Obrigado</a:t>
            </a:r>
            <a:endParaRPr lang="en-US" dirty="0"/>
          </a:p>
        </p:txBody>
      </p:sp>
      <p:sp>
        <p:nvSpPr>
          <p:cNvPr id="5" name="Espaço Reservado para Texto 4"/>
          <p:cNvSpPr>
            <a:spLocks noGrp="1"/>
          </p:cNvSpPr>
          <p:nvPr>
            <p:ph type="body" idx="1"/>
          </p:nvPr>
        </p:nvSpPr>
        <p:spPr/>
        <p:txBody>
          <a:bodyPr/>
          <a:lstStyle/>
          <a:p>
            <a:r>
              <a:rPr lang="pt-BR" dirty="0">
                <a:hlinkClick r:id="rId3"/>
              </a:rPr>
              <a:t>andrewinter@kpmg.com.br</a:t>
            </a:r>
            <a:endParaRPr lang="pt-BR" dirty="0"/>
          </a:p>
          <a:p>
            <a:r>
              <a:rPr lang="pt-BR" dirty="0"/>
              <a:t>31 98236-9769</a:t>
            </a:r>
            <a:endParaRPr lang="en-US" dirty="0"/>
          </a:p>
        </p:txBody>
      </p:sp>
      <p:pic>
        <p:nvPicPr>
          <p:cNvPr id="6" name="Imagem 5"/>
          <p:cNvPicPr>
            <a:picLocks noChangeAspect="1"/>
          </p:cNvPicPr>
          <p:nvPr/>
        </p:nvPicPr>
        <p:blipFill>
          <a:blip r:embed="rId4"/>
          <a:stretch>
            <a:fillRect/>
          </a:stretch>
        </p:blipFill>
        <p:spPr>
          <a:xfrm>
            <a:off x="-11122" y="-7977"/>
            <a:ext cx="12193347" cy="2012870"/>
          </a:xfrm>
          <a:prstGeom prst="rect">
            <a:avLst/>
          </a:prstGeom>
          <a:ln>
            <a:noFill/>
          </a:ln>
          <a:effectLst>
            <a:softEdge rad="112500"/>
          </a:effectLst>
        </p:spPr>
      </p:pic>
    </p:spTree>
    <p:extLst>
      <p:ext uri="{BB962C8B-B14F-4D97-AF65-F5344CB8AC3E}">
        <p14:creationId xmlns:p14="http://schemas.microsoft.com/office/powerpoint/2010/main" val="17423714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solidFill>
                  <a:srgbClr val="44546A"/>
                </a:solidFill>
              </a:rPr>
              <a:t>A Auditoria Interna</a:t>
            </a:r>
            <a:endParaRPr lang="en-US" dirty="0">
              <a:solidFill>
                <a:srgbClr val="44546A"/>
              </a:solidFill>
            </a:endParaRPr>
          </a:p>
        </p:txBody>
      </p:sp>
      <p:sp>
        <p:nvSpPr>
          <p:cNvPr id="19" name="Text Placeholder 18"/>
          <p:cNvSpPr>
            <a:spLocks noGrp="1"/>
          </p:cNvSpPr>
          <p:nvPr>
            <p:ph idx="1"/>
          </p:nvPr>
        </p:nvSpPr>
        <p:spPr/>
        <p:txBody>
          <a:bodyPr>
            <a:normAutofit/>
          </a:bodyPr>
          <a:lstStyle/>
          <a:p>
            <a:pPr marL="0" indent="0">
              <a:buNone/>
            </a:pPr>
            <a:r>
              <a:rPr lang="pt-BR" dirty="0">
                <a:solidFill>
                  <a:srgbClr val="00338D"/>
                </a:solidFill>
              </a:rPr>
              <a:t>“A auditoria interna é uma atividade independente e objetiva de avaliação (</a:t>
            </a:r>
            <a:r>
              <a:rPr lang="pt-BR" dirty="0" err="1">
                <a:solidFill>
                  <a:srgbClr val="00338D"/>
                </a:solidFill>
              </a:rPr>
              <a:t>assurance</a:t>
            </a:r>
            <a:r>
              <a:rPr lang="pt-BR" dirty="0">
                <a:solidFill>
                  <a:srgbClr val="00338D"/>
                </a:solidFill>
              </a:rPr>
              <a:t>) e de consultoria, desenhada para adicionar valor e melhorar as operações empresariais. </a:t>
            </a:r>
          </a:p>
          <a:p>
            <a:pPr marL="0" indent="0">
              <a:buNone/>
            </a:pPr>
            <a:r>
              <a:rPr lang="pt-BR" dirty="0">
                <a:solidFill>
                  <a:srgbClr val="00338D"/>
                </a:solidFill>
              </a:rPr>
              <a:t>Ela auxilia uma organização a realizar seus objetivos a partir da aplicação de uma abordagem sistemática e disciplinada para avaliar e melhorar a eficácia dos processos de gerenciamento de riscos, controle e governança.”</a:t>
            </a:r>
          </a:p>
          <a:p>
            <a:pPr marL="0" indent="0" algn="r">
              <a:buNone/>
            </a:pPr>
            <a:r>
              <a:rPr lang="pt-BR" b="0" dirty="0">
                <a:solidFill>
                  <a:srgbClr val="00338D"/>
                </a:solidFill>
              </a:rPr>
              <a:t>- The </a:t>
            </a:r>
            <a:r>
              <a:rPr lang="pt-BR" b="0" dirty="0" err="1">
                <a:solidFill>
                  <a:srgbClr val="00338D"/>
                </a:solidFill>
              </a:rPr>
              <a:t>Institute</a:t>
            </a:r>
            <a:r>
              <a:rPr lang="pt-BR" b="0" dirty="0">
                <a:solidFill>
                  <a:srgbClr val="00338D"/>
                </a:solidFill>
              </a:rPr>
              <a:t> </a:t>
            </a:r>
            <a:r>
              <a:rPr lang="pt-BR" b="0" dirty="0" err="1">
                <a:solidFill>
                  <a:srgbClr val="00338D"/>
                </a:solidFill>
              </a:rPr>
              <a:t>of</a:t>
            </a:r>
            <a:r>
              <a:rPr lang="pt-BR" b="0" dirty="0">
                <a:solidFill>
                  <a:srgbClr val="00338D"/>
                </a:solidFill>
              </a:rPr>
              <a:t> </a:t>
            </a:r>
            <a:r>
              <a:rPr lang="pt-BR" b="0" dirty="0" err="1">
                <a:solidFill>
                  <a:srgbClr val="00338D"/>
                </a:solidFill>
              </a:rPr>
              <a:t>Internal</a:t>
            </a:r>
            <a:r>
              <a:rPr lang="pt-BR" b="0" dirty="0">
                <a:solidFill>
                  <a:srgbClr val="00338D"/>
                </a:solidFill>
              </a:rPr>
              <a:t> </a:t>
            </a:r>
            <a:r>
              <a:rPr lang="pt-BR" b="0" dirty="0" err="1">
                <a:solidFill>
                  <a:srgbClr val="00338D"/>
                </a:solidFill>
              </a:rPr>
              <a:t>Auditors</a:t>
            </a:r>
            <a:r>
              <a:rPr lang="pt-BR" b="0" dirty="0">
                <a:solidFill>
                  <a:srgbClr val="00338D"/>
                </a:solidFill>
              </a:rPr>
              <a:t> (IIA)</a:t>
            </a:r>
            <a:endParaRPr lang="en-US" b="0" dirty="0">
              <a:solidFill>
                <a:srgbClr val="00338D"/>
              </a:solidFill>
            </a:endParaRPr>
          </a:p>
        </p:txBody>
      </p:sp>
    </p:spTree>
    <p:extLst>
      <p:ext uri="{BB962C8B-B14F-4D97-AF65-F5344CB8AC3E}">
        <p14:creationId xmlns:p14="http://schemas.microsoft.com/office/powerpoint/2010/main" val="840948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F4B6A51-767B-42BF-87BE-A95FC04CA7F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47911" y="481264"/>
            <a:ext cx="2212848" cy="1857871"/>
          </a:xfrm>
          <a:prstGeom prst="rect">
            <a:avLst/>
          </a:prstGeom>
          <a:solidFill>
            <a:srgbClr val="FFC8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9BADE533-64CB-46C1-B6CD-7DEA42EA3E29}"/>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99147" y="4459986"/>
            <a:ext cx="3931920" cy="0"/>
          </a:xfrm>
          <a:prstGeom prst="line">
            <a:avLst/>
          </a:prstGeom>
          <a:ln>
            <a:solidFill>
              <a:srgbClr val="384658"/>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3666DEC5-DF59-4918-8F2F-0388AB0BD4A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25351" y="3529187"/>
            <a:ext cx="2212848" cy="2857897"/>
          </a:xfrm>
          <a:prstGeom prst="rect">
            <a:avLst/>
          </a:prstGeom>
          <a:solidFill>
            <a:srgbClr val="384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3">
            <a:extLst>
              <a:ext uri="{FF2B5EF4-FFF2-40B4-BE49-F238E27FC236}">
                <a16:creationId xmlns:a16="http://schemas.microsoft.com/office/drawing/2014/main" id="{3A28EA0D-E78D-4105-9951-68BB63A0A8C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54" t="6713" r="-356" b="31550"/>
          <a:stretch/>
        </p:blipFill>
        <p:spPr>
          <a:xfrm>
            <a:off x="394638" y="2503727"/>
            <a:ext cx="4466122" cy="3897073"/>
          </a:xfrm>
          <a:prstGeom prst="rect">
            <a:avLst/>
          </a:prstGeom>
        </p:spPr>
      </p:pic>
      <p:pic>
        <p:nvPicPr>
          <p:cNvPr id="16" name="Picture 24">
            <a:extLst>
              <a:ext uri="{FF2B5EF4-FFF2-40B4-BE49-F238E27FC236}">
                <a16:creationId xmlns:a16="http://schemas.microsoft.com/office/drawing/2014/main" id="{ED5536FE-05EC-47C8-8D11-7E8F41A255B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4454" r="4" b="3285"/>
          <a:stretch/>
        </p:blipFill>
        <p:spPr>
          <a:xfrm>
            <a:off x="5014762" y="481264"/>
            <a:ext cx="2213811" cy="2887056"/>
          </a:xfrm>
          <a:prstGeom prst="rect">
            <a:avLst/>
          </a:prstGeom>
        </p:spPr>
      </p:pic>
      <p:sp>
        <p:nvSpPr>
          <p:cNvPr id="2" name="Título 1"/>
          <p:cNvSpPr>
            <a:spLocks noGrp="1"/>
          </p:cNvSpPr>
          <p:nvPr>
            <p:ph type="title"/>
          </p:nvPr>
        </p:nvSpPr>
        <p:spPr>
          <a:xfrm>
            <a:off x="7517331" y="481264"/>
            <a:ext cx="4204207" cy="3907856"/>
          </a:xfrm>
        </p:spPr>
        <p:txBody>
          <a:bodyPr vert="horz" lIns="91440" tIns="45720" rIns="91440" bIns="45720" rtlCol="0" anchor="b">
            <a:normAutofit/>
          </a:bodyPr>
          <a:lstStyle/>
          <a:p>
            <a:r>
              <a:rPr lang="en-US" kern="1200">
                <a:solidFill>
                  <a:schemeClr val="tx1"/>
                </a:solidFill>
                <a:latin typeface="+mj-lt"/>
                <a:ea typeface="+mj-ea"/>
                <a:cs typeface="+mj-cs"/>
              </a:rPr>
              <a:t>A busca do valor da Auditoria Interna</a:t>
            </a:r>
          </a:p>
        </p:txBody>
      </p:sp>
      <p:sp>
        <p:nvSpPr>
          <p:cNvPr id="7" name="Espaço Reservado para Texto 6">
            <a:extLst>
              <a:ext uri="{FF2B5EF4-FFF2-40B4-BE49-F238E27FC236}">
                <a16:creationId xmlns:a16="http://schemas.microsoft.com/office/drawing/2014/main" id="{B5E75459-916C-46A7-827A-7285C75D0FA0}"/>
              </a:ext>
            </a:extLst>
          </p:cNvPr>
          <p:cNvSpPr>
            <a:spLocks noGrp="1"/>
          </p:cNvSpPr>
          <p:nvPr>
            <p:ph type="body" idx="1"/>
          </p:nvPr>
        </p:nvSpPr>
        <p:spPr>
          <a:xfrm>
            <a:off x="7517331" y="4552748"/>
            <a:ext cx="4204208" cy="1848051"/>
          </a:xfrm>
        </p:spPr>
        <p:txBody>
          <a:bodyPr vert="horz" lIns="91440" tIns="45720" rIns="91440" bIns="45720" rtlCol="0">
            <a:normAutofit/>
          </a:bodyPr>
          <a:lstStyle/>
          <a:p>
            <a:endParaRPr lang="en-US" sz="2400" kern="1200">
              <a:solidFill>
                <a:schemeClr val="tx1"/>
              </a:solidFill>
              <a:latin typeface="+mn-lt"/>
              <a:ea typeface="+mn-ea"/>
              <a:cs typeface="+mn-cs"/>
            </a:endParaRPr>
          </a:p>
        </p:txBody>
      </p:sp>
    </p:spTree>
    <p:extLst>
      <p:ext uri="{BB962C8B-B14F-4D97-AF65-F5344CB8AC3E}">
        <p14:creationId xmlns:p14="http://schemas.microsoft.com/office/powerpoint/2010/main" val="1697573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solidFill>
                  <a:srgbClr val="44546A"/>
                </a:solidFill>
              </a:rPr>
              <a:t>A busca do valor da Auditoria Interna</a:t>
            </a:r>
            <a:endParaRPr lang="en-US" dirty="0">
              <a:solidFill>
                <a:srgbClr val="44546A"/>
              </a:solidFill>
            </a:endParaRPr>
          </a:p>
        </p:txBody>
      </p:sp>
      <p:sp>
        <p:nvSpPr>
          <p:cNvPr id="19" name="Text Placeholder 18"/>
          <p:cNvSpPr>
            <a:spLocks noGrp="1"/>
          </p:cNvSpPr>
          <p:nvPr>
            <p:ph type="body" idx="1"/>
          </p:nvPr>
        </p:nvSpPr>
        <p:spPr/>
        <p:txBody>
          <a:bodyPr>
            <a:normAutofit/>
          </a:bodyPr>
          <a:lstStyle/>
          <a:p>
            <a:r>
              <a:rPr lang="en-US" sz="1800" dirty="0" err="1">
                <a:solidFill>
                  <a:srgbClr val="00338D"/>
                </a:solidFill>
              </a:rPr>
              <a:t>Pesquisa</a:t>
            </a:r>
            <a:r>
              <a:rPr lang="en-US" sz="1800" dirty="0">
                <a:solidFill>
                  <a:srgbClr val="00338D"/>
                </a:solidFill>
              </a:rPr>
              <a:t> KPMG – 134 </a:t>
            </a:r>
            <a:r>
              <a:rPr lang="en-US" sz="1800" dirty="0" err="1">
                <a:solidFill>
                  <a:srgbClr val="00338D"/>
                </a:solidFill>
              </a:rPr>
              <a:t>profissionais</a:t>
            </a:r>
            <a:r>
              <a:rPr lang="en-US" sz="1800" dirty="0">
                <a:solidFill>
                  <a:srgbClr val="00338D"/>
                </a:solidFill>
              </a:rPr>
              <a:t> de auditoria </a:t>
            </a:r>
            <a:r>
              <a:rPr lang="en-US" sz="1800" dirty="0" err="1">
                <a:solidFill>
                  <a:srgbClr val="00338D"/>
                </a:solidFill>
              </a:rPr>
              <a:t>interna</a:t>
            </a:r>
            <a:endParaRPr lang="en-US" sz="1800" dirty="0">
              <a:solidFill>
                <a:srgbClr val="00338D"/>
              </a:solidFill>
            </a:endParaRPr>
          </a:p>
        </p:txBody>
      </p:sp>
      <p:sp>
        <p:nvSpPr>
          <p:cNvPr id="20" name="Text Placeholder 19"/>
          <p:cNvSpPr>
            <a:spLocks noGrp="1"/>
          </p:cNvSpPr>
          <p:nvPr>
            <p:ph type="body" sz="quarter" idx="3"/>
          </p:nvPr>
        </p:nvSpPr>
        <p:spPr/>
        <p:txBody>
          <a:bodyPr>
            <a:noAutofit/>
          </a:bodyPr>
          <a:lstStyle/>
          <a:p>
            <a:pPr>
              <a:lnSpc>
                <a:spcPct val="110000"/>
              </a:lnSpc>
            </a:pPr>
            <a:r>
              <a:rPr lang="en-US" sz="1800" dirty="0" err="1">
                <a:solidFill>
                  <a:srgbClr val="00338D"/>
                </a:solidFill>
              </a:rPr>
              <a:t>Pesquisa</a:t>
            </a:r>
            <a:r>
              <a:rPr lang="en-US" sz="1800" dirty="0">
                <a:solidFill>
                  <a:srgbClr val="00338D"/>
                </a:solidFill>
              </a:rPr>
              <a:t> KPMG / Forbes – 405 </a:t>
            </a:r>
            <a:r>
              <a:rPr lang="en-US" sz="1800" dirty="0" err="1">
                <a:solidFill>
                  <a:srgbClr val="00338D"/>
                </a:solidFill>
              </a:rPr>
              <a:t>diretores-financeiros</a:t>
            </a:r>
            <a:r>
              <a:rPr lang="en-US" sz="1800" dirty="0">
                <a:solidFill>
                  <a:srgbClr val="00338D"/>
                </a:solidFill>
              </a:rPr>
              <a:t> e presidents de </a:t>
            </a:r>
            <a:r>
              <a:rPr lang="en-US" sz="1800" dirty="0" err="1">
                <a:solidFill>
                  <a:srgbClr val="00338D"/>
                </a:solidFill>
              </a:rPr>
              <a:t>Comitês</a:t>
            </a:r>
            <a:r>
              <a:rPr lang="en-US" sz="1800" dirty="0">
                <a:solidFill>
                  <a:srgbClr val="00338D"/>
                </a:solidFill>
              </a:rPr>
              <a:t> de auditoria</a:t>
            </a:r>
            <a:endParaRPr lang="pt-BR" sz="1800" dirty="0">
              <a:solidFill>
                <a:srgbClr val="00338D"/>
              </a:solidFill>
            </a:endParaRPr>
          </a:p>
        </p:txBody>
      </p:sp>
      <p:pic>
        <p:nvPicPr>
          <p:cNvPr id="24" name="Picture 2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25898" y="2505073"/>
            <a:ext cx="2875791" cy="4063365"/>
          </a:xfrm>
          <a:prstGeom prst="rect">
            <a:avLst/>
          </a:prstGeom>
        </p:spPr>
      </p:pic>
      <p:pic>
        <p:nvPicPr>
          <p:cNvPr id="25" name="Picture 2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981496" y="2505073"/>
            <a:ext cx="2874369" cy="4063365"/>
          </a:xfrm>
          <a:prstGeom prst="rect">
            <a:avLst/>
          </a:prstGeom>
        </p:spPr>
      </p:pic>
    </p:spTree>
    <p:extLst>
      <p:ext uri="{BB962C8B-B14F-4D97-AF65-F5344CB8AC3E}">
        <p14:creationId xmlns:p14="http://schemas.microsoft.com/office/powerpoint/2010/main" val="448107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 name="Table 46"/>
          <p:cNvGraphicFramePr>
            <a:graphicFrameLocks noGrp="1"/>
          </p:cNvGraphicFramePr>
          <p:nvPr>
            <p:extLst>
              <p:ext uri="{D42A27DB-BD31-4B8C-83A1-F6EECF244321}">
                <p14:modId xmlns:p14="http://schemas.microsoft.com/office/powerpoint/2010/main" val="3582670571"/>
              </p:ext>
            </p:extLst>
          </p:nvPr>
        </p:nvGraphicFramePr>
        <p:xfrm>
          <a:off x="838200" y="1690688"/>
          <a:ext cx="10515600" cy="4976062"/>
        </p:xfrm>
        <a:graphic>
          <a:graphicData uri="http://schemas.openxmlformats.org/drawingml/2006/table">
            <a:tbl>
              <a:tblPr firstRow="1" bandRow="1">
                <a:tableStyleId>{00A15C55-8517-42AA-B614-E9B94910E393}</a:tableStyleId>
              </a:tblPr>
              <a:tblGrid>
                <a:gridCol w="2628901">
                  <a:extLst>
                    <a:ext uri="{9D8B030D-6E8A-4147-A177-3AD203B41FA5}">
                      <a16:colId xmlns:a16="http://schemas.microsoft.com/office/drawing/2014/main" val="20000"/>
                    </a:ext>
                  </a:extLst>
                </a:gridCol>
                <a:gridCol w="2219959">
                  <a:extLst>
                    <a:ext uri="{9D8B030D-6E8A-4147-A177-3AD203B41FA5}">
                      <a16:colId xmlns:a16="http://schemas.microsoft.com/office/drawing/2014/main" val="20001"/>
                    </a:ext>
                  </a:extLst>
                </a:gridCol>
                <a:gridCol w="2786960">
                  <a:extLst>
                    <a:ext uri="{9D8B030D-6E8A-4147-A177-3AD203B41FA5}">
                      <a16:colId xmlns:a16="http://schemas.microsoft.com/office/drawing/2014/main" val="20002"/>
                    </a:ext>
                  </a:extLst>
                </a:gridCol>
                <a:gridCol w="2879780">
                  <a:extLst>
                    <a:ext uri="{9D8B030D-6E8A-4147-A177-3AD203B41FA5}">
                      <a16:colId xmlns:a16="http://schemas.microsoft.com/office/drawing/2014/main" val="20003"/>
                    </a:ext>
                  </a:extLst>
                </a:gridCol>
              </a:tblGrid>
              <a:tr h="330470">
                <a:tc>
                  <a:txBody>
                    <a:bodyPr/>
                    <a:lstStyle/>
                    <a:p>
                      <a:pPr algn="l"/>
                      <a:r>
                        <a:rPr lang="pt-BR" sz="2000" b="0" i="0" dirty="0">
                          <a:solidFill>
                            <a:srgbClr val="052275"/>
                          </a:solidFill>
                          <a:latin typeface="+mj-lt"/>
                        </a:rPr>
                        <a:t>Cargo</a:t>
                      </a:r>
                    </a:p>
                  </a:txBody>
                  <a:tcPr marL="1440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pt-BR" sz="2000" b="0" i="0" dirty="0">
                          <a:solidFill>
                            <a:srgbClr val="052275"/>
                          </a:solidFill>
                          <a:latin typeface="+mj-lt"/>
                        </a:rPr>
                        <a:t>Domicílio</a:t>
                      </a: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pt-BR" sz="2000" b="0" i="0" dirty="0">
                          <a:solidFill>
                            <a:srgbClr val="052275"/>
                          </a:solidFill>
                          <a:latin typeface="+mj-lt"/>
                        </a:rPr>
                        <a:t>Setor</a:t>
                      </a: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pt-BR" sz="2000" b="0" i="0" dirty="0">
                          <a:solidFill>
                            <a:srgbClr val="052275"/>
                          </a:solidFill>
                          <a:latin typeface="+mj-lt"/>
                        </a:rPr>
                        <a:t>Receitas anuais</a:t>
                      </a: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63699">
                <a:tc>
                  <a:txBody>
                    <a:bodyPr/>
                    <a:lstStyle/>
                    <a:p>
                      <a:pPr algn="l"/>
                      <a:r>
                        <a:rPr lang="pt-BR" sz="1500" b="0" i="0" dirty="0">
                          <a:solidFill>
                            <a:srgbClr val="FFFFFF"/>
                          </a:solidFill>
                          <a:latin typeface="+mj-lt"/>
                        </a:rPr>
                        <a:t>Diretor de auditoria (37%)</a:t>
                      </a:r>
                    </a:p>
                  </a:txBody>
                  <a:tcPr marL="144000" marT="64800" marB="1188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52275"/>
                    </a:solidFill>
                  </a:tcPr>
                </a:tc>
                <a:tc>
                  <a: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pt-BR" sz="1500" b="0" i="0" dirty="0">
                          <a:solidFill>
                            <a:srgbClr val="FFFFFF"/>
                          </a:solidFill>
                          <a:latin typeface="+mj-lt"/>
                        </a:rPr>
                        <a:t>América do Norte (49%) </a:t>
                      </a:r>
                    </a:p>
                  </a:txBody>
                  <a:tcPr marT="64800" marB="1188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84AA3"/>
                    </a:solidFill>
                  </a:tcPr>
                </a:tc>
                <a:tc>
                  <a:txBody>
                    <a:bodyPr/>
                    <a:lstStyle/>
                    <a:p>
                      <a:pPr algn="l"/>
                      <a:r>
                        <a:rPr lang="pt-BR" sz="1500" b="0" i="0" dirty="0">
                          <a:solidFill>
                            <a:srgbClr val="FFFFFF"/>
                          </a:solidFill>
                          <a:latin typeface="+mj-lt"/>
                        </a:rPr>
                        <a:t>Serviços Financeiros (32%)</a:t>
                      </a:r>
                    </a:p>
                  </a:txBody>
                  <a:tcPr marT="64800" marB="1188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F7ECB"/>
                    </a:solidFill>
                  </a:tcPr>
                </a:tc>
                <a:tc>
                  <a:txBody>
                    <a:bodyPr/>
                    <a:lstStyle/>
                    <a:p>
                      <a:pPr algn="l"/>
                      <a:r>
                        <a:rPr lang="pt-BR" sz="1500" b="0" i="0" dirty="0">
                          <a:solidFill>
                            <a:srgbClr val="FFFFFF"/>
                          </a:solidFill>
                          <a:latin typeface="+mj-lt"/>
                        </a:rPr>
                        <a:t>Menos de US$ 500 milhões (29%)</a:t>
                      </a:r>
                    </a:p>
                  </a:txBody>
                  <a:tcPr marT="64800" marB="1188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380251"/>
                    </a:solidFill>
                  </a:tcPr>
                </a:tc>
                <a:extLst>
                  <a:ext uri="{0D108BD9-81ED-4DB2-BD59-A6C34878D82A}">
                    <a16:rowId xmlns:a16="http://schemas.microsoft.com/office/drawing/2014/main" val="10001"/>
                  </a:ext>
                </a:extLst>
              </a:tr>
              <a:tr h="651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500" b="0" i="0" dirty="0">
                          <a:solidFill>
                            <a:srgbClr val="FFFFFF"/>
                          </a:solidFill>
                          <a:latin typeface="+mj-lt"/>
                        </a:rPr>
                        <a:t>Diretor de auditoria interna (19%)</a:t>
                      </a:r>
                    </a:p>
                  </a:txBody>
                  <a:tcPr marL="144000"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52275"/>
                    </a:solidFill>
                  </a:tcPr>
                </a:tc>
                <a:tc>
                  <a: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pt-BR" sz="1500" b="0" i="0" dirty="0">
                          <a:solidFill>
                            <a:srgbClr val="FFFFFF"/>
                          </a:solidFill>
                          <a:latin typeface="+mj-lt"/>
                        </a:rPr>
                        <a:t>Ásia-Pacífico (7%)</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84AA3"/>
                    </a:solidFill>
                  </a:tcPr>
                </a:tc>
                <a:tc>
                  <a:txBody>
                    <a:bodyPr/>
                    <a:lstStyle/>
                    <a:p>
                      <a:pPr algn="l"/>
                      <a:r>
                        <a:rPr lang="pt-BR" sz="1500" b="0" i="0" dirty="0">
                          <a:solidFill>
                            <a:srgbClr val="FFFFFF"/>
                          </a:solidFill>
                          <a:latin typeface="+mj-lt"/>
                        </a:rPr>
                        <a:t>Setor Público (19%)</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F7ECB"/>
                    </a:solidFill>
                  </a:tcPr>
                </a:tc>
                <a:tc>
                  <a:txBody>
                    <a:bodyPr/>
                    <a:lstStyle/>
                    <a:p>
                      <a:pPr algn="l"/>
                      <a:r>
                        <a:rPr lang="pt-BR" sz="1500" b="0" i="0" dirty="0">
                          <a:solidFill>
                            <a:srgbClr val="FFFFFF"/>
                          </a:solidFill>
                          <a:latin typeface="+mj-lt"/>
                        </a:rPr>
                        <a:t>De US$ 500 milhões a US$ 999 milhões (19%)</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380251"/>
                    </a:solidFill>
                  </a:tcPr>
                </a:tc>
                <a:extLst>
                  <a:ext uri="{0D108BD9-81ED-4DB2-BD59-A6C34878D82A}">
                    <a16:rowId xmlns:a16="http://schemas.microsoft.com/office/drawing/2014/main" val="10002"/>
                  </a:ext>
                </a:extLst>
              </a:tr>
              <a:tr h="651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500" b="0" i="0" dirty="0">
                          <a:solidFill>
                            <a:srgbClr val="FFFFFF"/>
                          </a:solidFill>
                          <a:latin typeface="+mj-lt"/>
                        </a:rPr>
                        <a:t>Gerente sênior de auditoria interna (10%)</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52275"/>
                    </a:solidFill>
                  </a:tcPr>
                </a:tc>
                <a:tc>
                  <a: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pt-BR" sz="1500" b="0" i="0" dirty="0">
                          <a:solidFill>
                            <a:srgbClr val="FFFFFF"/>
                          </a:solidFill>
                          <a:latin typeface="+mj-lt"/>
                        </a:rPr>
                        <a:t>Europa Ocidental (7%)</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84AA3"/>
                    </a:solidFill>
                  </a:tcPr>
                </a:tc>
                <a:tc>
                  <a:txBody>
                    <a:bodyPr/>
                    <a:lstStyle/>
                    <a:p>
                      <a:pPr algn="l"/>
                      <a:r>
                        <a:rPr lang="pt-BR" sz="1500" b="0" i="0" dirty="0">
                          <a:solidFill>
                            <a:srgbClr val="FFFFFF"/>
                          </a:solidFill>
                          <a:latin typeface="+mj-lt"/>
                        </a:rPr>
                        <a:t>Indústria (8%)</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F7ECB"/>
                    </a:solidFill>
                  </a:tcPr>
                </a:tc>
                <a:tc>
                  <a:txBody>
                    <a:bodyPr/>
                    <a:lstStyle/>
                    <a:p>
                      <a:pPr marL="0" algn="l" defTabSz="914400" rtl="0" eaLnBrk="1" latinLnBrk="0" hangingPunct="1"/>
                      <a:r>
                        <a:rPr lang="pt-BR" sz="1500" b="0" i="0" dirty="0">
                          <a:solidFill>
                            <a:srgbClr val="FFFFFF"/>
                          </a:solidFill>
                          <a:latin typeface="+mj-lt"/>
                        </a:rPr>
                        <a:t>De US$ 1 bilhão a US$ 4,9 bilhões (19%)</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380251"/>
                    </a:solidFill>
                  </a:tcPr>
                </a:tc>
                <a:extLst>
                  <a:ext uri="{0D108BD9-81ED-4DB2-BD59-A6C34878D82A}">
                    <a16:rowId xmlns:a16="http://schemas.microsoft.com/office/drawing/2014/main" val="10003"/>
                  </a:ext>
                </a:extLst>
              </a:tr>
              <a:tr h="651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500" b="0" i="0" dirty="0">
                          <a:solidFill>
                            <a:srgbClr val="FFFFFF"/>
                          </a:solidFill>
                          <a:latin typeface="+mj-lt"/>
                        </a:rPr>
                        <a:t>Gerente de auditoria interna (13%)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500" b="0" i="0" kern="1200" baseline="0" dirty="0">
                        <a:solidFill>
                          <a:schemeClr val="bg1"/>
                        </a:solidFill>
                        <a:latin typeface="+mj-lt"/>
                        <a:ea typeface="Univers 55"/>
                        <a:cs typeface="Univers 55"/>
                      </a:endParaRP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52275"/>
                    </a:solidFill>
                  </a:tcPr>
                </a:tc>
                <a:tc>
                  <a: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pt-BR" sz="1500" b="0" i="0" dirty="0">
                          <a:solidFill>
                            <a:srgbClr val="FFFFFF"/>
                          </a:solidFill>
                          <a:latin typeface="+mj-lt"/>
                        </a:rPr>
                        <a:t>Europa Oriental (1%)</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84AA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500" b="0" i="0" dirty="0">
                          <a:solidFill>
                            <a:srgbClr val="FFFFFF"/>
                          </a:solidFill>
                          <a:latin typeface="+mj-lt"/>
                        </a:rPr>
                        <a:t>Mineração, gás, energia, serviços públicos (7%) </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F7ECB"/>
                    </a:solid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pt-BR" sz="1500" b="0" i="0" dirty="0">
                          <a:solidFill>
                            <a:srgbClr val="FFFFFF"/>
                          </a:solidFill>
                          <a:latin typeface="+mj-lt"/>
                        </a:rPr>
                        <a:t>De US$ 5 bilhões a US$ 9,9 bilhões (15%)</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380251"/>
                    </a:solidFill>
                  </a:tcPr>
                </a:tc>
                <a:extLst>
                  <a:ext uri="{0D108BD9-81ED-4DB2-BD59-A6C34878D82A}">
                    <a16:rowId xmlns:a16="http://schemas.microsoft.com/office/drawing/2014/main" val="10004"/>
                  </a:ext>
                </a:extLst>
              </a:tr>
              <a:tr h="6515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500" b="0" i="1" dirty="0">
                          <a:solidFill>
                            <a:srgbClr val="FFFFFF"/>
                          </a:solidFill>
                          <a:latin typeface="+mj-lt"/>
                        </a:rPr>
                        <a:t>Staff</a:t>
                      </a:r>
                      <a:r>
                        <a:rPr lang="pt-BR" sz="1500" b="0" i="0" dirty="0">
                          <a:solidFill>
                            <a:srgbClr val="FFFFFF"/>
                          </a:solidFill>
                          <a:latin typeface="+mj-lt"/>
                        </a:rPr>
                        <a:t> sênior de auditoria interna (6%)</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52275"/>
                    </a:solidFill>
                  </a:tcPr>
                </a:tc>
                <a:tc>
                  <a: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pt-BR" sz="1500" b="0" i="0" dirty="0">
                          <a:solidFill>
                            <a:srgbClr val="FFFFFF"/>
                          </a:solidFill>
                          <a:latin typeface="+mj-lt"/>
                        </a:rPr>
                        <a:t>Oriente Médio/ África (29%)</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84AA3"/>
                    </a:solidFill>
                  </a:tcPr>
                </a:tc>
                <a:tc>
                  <a:txBody>
                    <a:bodyPr/>
                    <a:lstStyle/>
                    <a:p>
                      <a:pPr marL="0" algn="l" defTabSz="914400" rtl="0" eaLnBrk="1" latinLnBrk="0" hangingPunct="1"/>
                      <a:r>
                        <a:rPr lang="pt-BR" sz="1500" b="0" i="0" dirty="0">
                          <a:solidFill>
                            <a:srgbClr val="FFFFFF"/>
                          </a:solidFill>
                          <a:latin typeface="+mj-lt"/>
                        </a:rPr>
                        <a:t>Bens de consumo, varejo (6%)</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F7ECB"/>
                    </a:solid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pt-BR" sz="1500" b="0" i="0" dirty="0">
                          <a:solidFill>
                            <a:srgbClr val="FFFFFF"/>
                          </a:solidFill>
                          <a:latin typeface="+mj-lt"/>
                        </a:rPr>
                        <a:t>De US$ 10 bilhões a US$ 19,9 bilhões (4%)</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380251"/>
                    </a:solidFill>
                  </a:tcPr>
                </a:tc>
                <a:extLst>
                  <a:ext uri="{0D108BD9-81ED-4DB2-BD59-A6C34878D82A}">
                    <a16:rowId xmlns:a16="http://schemas.microsoft.com/office/drawing/2014/main" val="10005"/>
                  </a:ext>
                </a:extLst>
              </a:tr>
              <a:tr h="45139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500" b="0" i="1" dirty="0">
                          <a:solidFill>
                            <a:srgbClr val="FFFFFF"/>
                          </a:solidFill>
                          <a:latin typeface="+mj-lt"/>
                        </a:rPr>
                        <a:t>Staff</a:t>
                      </a:r>
                      <a:r>
                        <a:rPr lang="pt-BR" sz="1500" b="0" i="0" dirty="0">
                          <a:solidFill>
                            <a:srgbClr val="FFFFFF"/>
                          </a:solidFill>
                          <a:latin typeface="+mj-lt"/>
                        </a:rPr>
                        <a:t> de auditoria interna (15%)</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52275"/>
                    </a:solidFill>
                  </a:tcPr>
                </a:tc>
                <a:tc>
                  <a: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pt-BR" sz="1500" b="0" i="0" dirty="0">
                          <a:solidFill>
                            <a:srgbClr val="FFFFFF"/>
                          </a:solidFill>
                          <a:latin typeface="+mj-lt"/>
                        </a:rPr>
                        <a:t>América Latina (6%) </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84AA3"/>
                    </a:solidFill>
                  </a:tcPr>
                </a:tc>
                <a:tc>
                  <a:txBody>
                    <a:bodyPr/>
                    <a:lstStyle/>
                    <a:p>
                      <a:pPr algn="l"/>
                      <a:r>
                        <a:rPr lang="pt-BR" sz="1500" b="0" i="0" dirty="0">
                          <a:solidFill>
                            <a:srgbClr val="FFFFFF"/>
                          </a:solidFill>
                          <a:latin typeface="+mj-lt"/>
                        </a:rPr>
                        <a:t>Seguros (4%)</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F7ECB"/>
                    </a:solidFill>
                  </a:tcPr>
                </a:tc>
                <a:tc>
                  <a:txBody>
                    <a:bodyPr/>
                    <a:lstStyle/>
                    <a:p>
                      <a:pPr algn="l"/>
                      <a:r>
                        <a:rPr lang="pt-BR" sz="1500" b="0" i="0" dirty="0">
                          <a:solidFill>
                            <a:srgbClr val="FFFFFF"/>
                          </a:solidFill>
                          <a:latin typeface="+mj-lt"/>
                        </a:rPr>
                        <a:t>De US$ 20 bilhões a US$ 49,9 bilhões (1%)</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380251"/>
                    </a:solidFill>
                  </a:tcPr>
                </a:tc>
                <a:extLst>
                  <a:ext uri="{0D108BD9-81ED-4DB2-BD59-A6C34878D82A}">
                    <a16:rowId xmlns:a16="http://schemas.microsoft.com/office/drawing/2014/main" val="10006"/>
                  </a:ext>
                </a:extLst>
              </a:tr>
              <a:tr h="335955">
                <a:tc>
                  <a:txBody>
                    <a:bodyPr/>
                    <a:lstStyle/>
                    <a:p>
                      <a:pPr algn="l"/>
                      <a:endParaRPr lang="en-US" sz="1500" b="0" i="0" dirty="0">
                        <a:solidFill>
                          <a:schemeClr val="bg1"/>
                        </a:solidFill>
                        <a:latin typeface="+mj-lt"/>
                        <a:cs typeface="Univers 55"/>
                      </a:endParaRP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3" indent="0" algn="l" defTabSz="914400" rtl="0" eaLnBrk="1" fontAlgn="auto" latinLnBrk="0" hangingPunct="1">
                        <a:lnSpc>
                          <a:spcPct val="100000"/>
                        </a:lnSpc>
                        <a:spcBef>
                          <a:spcPts val="0"/>
                        </a:spcBef>
                        <a:spcAft>
                          <a:spcPts val="0"/>
                        </a:spcAft>
                        <a:buClrTx/>
                        <a:buSzTx/>
                        <a:buFontTx/>
                        <a:buNone/>
                        <a:tabLst/>
                        <a:defRPr/>
                      </a:pPr>
                      <a:endParaRPr lang="en-US" sz="1500" b="0" i="0" dirty="0">
                        <a:solidFill>
                          <a:schemeClr val="bg1"/>
                        </a:solidFill>
                        <a:latin typeface="+mj-lt"/>
                        <a:ea typeface="Univers 55"/>
                        <a:cs typeface="Univers 55"/>
                      </a:endParaRP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2" indent="0" algn="l">
                        <a:lnSpc>
                          <a:spcPct val="107000"/>
                        </a:lnSpc>
                        <a:buFont typeface="Univers 47 CondensedLight" panose="00000400000000000000" pitchFamily="2" charset="0"/>
                        <a:buNone/>
                      </a:pPr>
                      <a:r>
                        <a:rPr lang="pt-BR" sz="1500" b="0" i="0" dirty="0">
                          <a:solidFill>
                            <a:srgbClr val="FFFFFF"/>
                          </a:solidFill>
                          <a:latin typeface="+mj-lt"/>
                        </a:rPr>
                        <a:t>Serviços de Saúde e Produtos Farmacêuticos (4%)</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F7ECB"/>
                    </a:solidFill>
                  </a:tcPr>
                </a:tc>
                <a:tc>
                  <a:txBody>
                    <a:bodyPr/>
                    <a:lstStyle/>
                    <a:p>
                      <a:pPr algn="l"/>
                      <a:r>
                        <a:rPr lang="pt-BR" sz="1500" b="0" i="0" dirty="0">
                          <a:solidFill>
                            <a:srgbClr val="FFFFFF"/>
                          </a:solidFill>
                          <a:latin typeface="+mj-lt"/>
                        </a:rPr>
                        <a:t>De US$ 50 bilhões a US$ 99 bilhões (7%)</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380251"/>
                    </a:solidFill>
                  </a:tcPr>
                </a:tc>
                <a:extLst>
                  <a:ext uri="{0D108BD9-81ED-4DB2-BD59-A6C34878D82A}">
                    <a16:rowId xmlns:a16="http://schemas.microsoft.com/office/drawing/2014/main" val="10007"/>
                  </a:ext>
                </a:extLst>
              </a:tr>
            </a:tbl>
          </a:graphicData>
        </a:graphic>
      </p:graphicFrame>
      <p:sp>
        <p:nvSpPr>
          <p:cNvPr id="2" name="Title 1"/>
          <p:cNvSpPr>
            <a:spLocks noGrp="1"/>
          </p:cNvSpPr>
          <p:nvPr>
            <p:ph type="title"/>
          </p:nvPr>
        </p:nvSpPr>
        <p:spPr/>
        <p:txBody>
          <a:bodyPr/>
          <a:lstStyle/>
          <a:p>
            <a:r>
              <a:rPr lang="pt-BR" dirty="0">
                <a:solidFill>
                  <a:srgbClr val="44546A"/>
                </a:solidFill>
              </a:rPr>
              <a:t>Pesquisa KPMG – Auditoria Interna</a:t>
            </a:r>
          </a:p>
        </p:txBody>
      </p:sp>
    </p:spTree>
    <p:extLst>
      <p:ext uri="{BB962C8B-B14F-4D97-AF65-F5344CB8AC3E}">
        <p14:creationId xmlns:p14="http://schemas.microsoft.com/office/powerpoint/2010/main" val="15914082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773882612"/>
              </p:ext>
            </p:extLst>
          </p:nvPr>
        </p:nvGraphicFramePr>
        <p:xfrm>
          <a:off x="838200" y="1690688"/>
          <a:ext cx="10515600" cy="4557940"/>
        </p:xfrm>
        <a:graphic>
          <a:graphicData uri="http://schemas.openxmlformats.org/drawingml/2006/table">
            <a:tbl>
              <a:tblPr firstRow="1" bandRow="1">
                <a:tableStyleId>{00A15C55-8517-42AA-B614-E9B94910E393}</a:tableStyleId>
              </a:tblPr>
              <a:tblGrid>
                <a:gridCol w="2628900">
                  <a:extLst>
                    <a:ext uri="{9D8B030D-6E8A-4147-A177-3AD203B41FA5}">
                      <a16:colId xmlns:a16="http://schemas.microsoft.com/office/drawing/2014/main" val="20000"/>
                    </a:ext>
                  </a:extLst>
                </a:gridCol>
                <a:gridCol w="2219960">
                  <a:extLst>
                    <a:ext uri="{9D8B030D-6E8A-4147-A177-3AD203B41FA5}">
                      <a16:colId xmlns:a16="http://schemas.microsoft.com/office/drawing/2014/main" val="20001"/>
                    </a:ext>
                  </a:extLst>
                </a:gridCol>
                <a:gridCol w="2786960">
                  <a:extLst>
                    <a:ext uri="{9D8B030D-6E8A-4147-A177-3AD203B41FA5}">
                      <a16:colId xmlns:a16="http://schemas.microsoft.com/office/drawing/2014/main" val="20002"/>
                    </a:ext>
                  </a:extLst>
                </a:gridCol>
                <a:gridCol w="2879780">
                  <a:extLst>
                    <a:ext uri="{9D8B030D-6E8A-4147-A177-3AD203B41FA5}">
                      <a16:colId xmlns:a16="http://schemas.microsoft.com/office/drawing/2014/main" val="20003"/>
                    </a:ext>
                  </a:extLst>
                </a:gridCol>
              </a:tblGrid>
              <a:tr h="448359">
                <a:tc>
                  <a:txBody>
                    <a:bodyPr/>
                    <a:lstStyle/>
                    <a:p>
                      <a:pPr algn="l" rtl="0"/>
                      <a:r>
                        <a:rPr lang="pt-BR" sz="2000" b="0" i="0" u="none" baseline="0" dirty="0">
                          <a:solidFill>
                            <a:srgbClr val="052275"/>
                          </a:solidFill>
                          <a:latin typeface="+mj-lt"/>
                          <a:cs typeface="Univers 55"/>
                        </a:rPr>
                        <a:t>Cargo</a:t>
                      </a:r>
                    </a:p>
                  </a:txBody>
                  <a:tcPr marL="1440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r>
                        <a:rPr lang="pt-BR" sz="2000" b="0" i="0" u="none" baseline="0" dirty="0">
                          <a:solidFill>
                            <a:srgbClr val="052275"/>
                          </a:solidFill>
                          <a:latin typeface="+mj-lt"/>
                          <a:cs typeface="Univers 55"/>
                        </a:rPr>
                        <a:t>Domicílio</a:t>
                      </a: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r>
                        <a:rPr lang="pt-BR" sz="2000" b="0" i="0" u="none" baseline="0" dirty="0">
                          <a:solidFill>
                            <a:srgbClr val="052275"/>
                          </a:solidFill>
                          <a:latin typeface="+mj-lt"/>
                          <a:cs typeface="Univers 55"/>
                        </a:rPr>
                        <a:t>Indústria</a:t>
                      </a: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a:r>
                        <a:rPr lang="pt-BR" sz="2000" b="0" i="0" u="none" baseline="0" dirty="0">
                          <a:solidFill>
                            <a:srgbClr val="052275"/>
                          </a:solidFill>
                          <a:latin typeface="+mj-lt"/>
                          <a:cs typeface="Univers 55"/>
                        </a:rPr>
                        <a:t>Receita anual</a:t>
                      </a: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90533">
                <a:tc>
                  <a:txBody>
                    <a:bodyPr/>
                    <a:lstStyle/>
                    <a:p>
                      <a:pPr algn="l" rtl="0"/>
                      <a:r>
                        <a:rPr lang="pt-BR" sz="1600" b="0" i="0" u="none" baseline="0" dirty="0">
                          <a:solidFill>
                            <a:schemeClr val="bg1"/>
                          </a:solidFill>
                          <a:latin typeface="+mj-lt"/>
                          <a:ea typeface="Univers 55"/>
                          <a:cs typeface="Univers 55"/>
                        </a:rPr>
                        <a:t>CFO (87%)</a:t>
                      </a:r>
                      <a:endParaRPr lang="pt-BR" sz="1600" b="0" i="0" u="sng" dirty="0">
                        <a:solidFill>
                          <a:schemeClr val="bg1"/>
                        </a:solidFill>
                        <a:latin typeface="+mj-lt"/>
                        <a:cs typeface="Univers 55"/>
                      </a:endParaRPr>
                    </a:p>
                  </a:txBody>
                  <a:tcPr marL="144000" marT="64800" marB="1188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52275"/>
                    </a:solidFill>
                  </a:tcPr>
                </a:tc>
                <a:tc>
                  <a: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pt-BR" sz="1600" b="0" i="0" u="none" baseline="0" dirty="0">
                          <a:solidFill>
                            <a:schemeClr val="bg1"/>
                          </a:solidFill>
                          <a:latin typeface="+mj-lt"/>
                          <a:ea typeface="Univers 55"/>
                          <a:cs typeface="Univers 55"/>
                        </a:rPr>
                        <a:t>América do Norte </a:t>
                      </a:r>
                      <a:r>
                        <a:rPr lang="pt-BR" sz="1600" b="0" i="0" u="none" kern="1200" baseline="0" dirty="0">
                          <a:solidFill>
                            <a:schemeClr val="bg1"/>
                          </a:solidFill>
                          <a:latin typeface="+mj-lt"/>
                          <a:ea typeface="Univers 55"/>
                          <a:cs typeface="Univers 55"/>
                        </a:rPr>
                        <a:t>(57%) </a:t>
                      </a:r>
                    </a:p>
                  </a:txBody>
                  <a:tcPr marT="64800" marB="1188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84AA3"/>
                    </a:solidFill>
                  </a:tcPr>
                </a:tc>
                <a:tc>
                  <a:txBody>
                    <a:bodyPr/>
                    <a:lstStyle/>
                    <a:p>
                      <a:pPr algn="l" rtl="0"/>
                      <a:r>
                        <a:rPr lang="pt-BR" sz="1600" b="0" i="0" u="none" baseline="0" dirty="0">
                          <a:solidFill>
                            <a:schemeClr val="bg1"/>
                          </a:solidFill>
                          <a:latin typeface="+mj-lt"/>
                          <a:ea typeface="Univers 55"/>
                          <a:cs typeface="Univers 55"/>
                        </a:rPr>
                        <a:t>Manufatura </a:t>
                      </a:r>
                      <a:r>
                        <a:rPr lang="pt-BR" sz="1600" b="0" i="0" u="none" kern="1200" baseline="0" dirty="0">
                          <a:solidFill>
                            <a:schemeClr val="bg1"/>
                          </a:solidFill>
                          <a:latin typeface="+mj-lt"/>
                          <a:ea typeface="Univers 55"/>
                          <a:cs typeface="Univers 55"/>
                        </a:rPr>
                        <a:t>(20%)</a:t>
                      </a:r>
                    </a:p>
                  </a:txBody>
                  <a:tcPr marT="64800" marB="1188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F7ECB"/>
                    </a:solidFill>
                  </a:tcPr>
                </a:tc>
                <a:tc>
                  <a:txBody>
                    <a:bodyPr/>
                    <a:lstStyle/>
                    <a:p>
                      <a:pPr algn="l" rtl="0"/>
                      <a:r>
                        <a:rPr lang="pt-BR" sz="1600" b="0" i="0" u="none" baseline="0" dirty="0">
                          <a:solidFill>
                            <a:schemeClr val="bg1"/>
                          </a:solidFill>
                          <a:latin typeface="+mj-lt"/>
                          <a:ea typeface="Univers 55"/>
                          <a:cs typeface="Univers 55"/>
                        </a:rPr>
                        <a:t>US$1 bilhão a US$ 4,9 bilhões </a:t>
                      </a:r>
                      <a:r>
                        <a:rPr lang="pt-BR" sz="1600" b="0" i="0" u="none" kern="1200" baseline="0" dirty="0">
                          <a:solidFill>
                            <a:schemeClr val="bg1"/>
                          </a:solidFill>
                          <a:latin typeface="+mj-lt"/>
                          <a:ea typeface="Univers 55"/>
                          <a:cs typeface="Univers 55"/>
                        </a:rPr>
                        <a:t>(44%)</a:t>
                      </a:r>
                    </a:p>
                  </a:txBody>
                  <a:tcPr marT="64800" marB="1188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380251"/>
                    </a:solidFill>
                  </a:tcPr>
                </a:tc>
                <a:extLst>
                  <a:ext uri="{0D108BD9-81ED-4DB2-BD59-A6C34878D82A}">
                    <a16:rowId xmlns:a16="http://schemas.microsoft.com/office/drawing/2014/main" val="10001"/>
                  </a:ext>
                </a:extLst>
              </a:tr>
              <a:tr h="6819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600" b="0" i="0" u="none" kern="1200" baseline="0" dirty="0">
                          <a:solidFill>
                            <a:schemeClr val="bg1"/>
                          </a:solidFill>
                          <a:latin typeface="+mj-lt"/>
                          <a:ea typeface="Univers 55"/>
                          <a:cs typeface="Univers 55"/>
                        </a:rPr>
                        <a:t>Presidente</a:t>
                      </a:r>
                      <a:r>
                        <a:rPr lang="pt-BR" sz="1600" b="0" i="0" u="none" baseline="0" dirty="0">
                          <a:solidFill>
                            <a:schemeClr val="bg1"/>
                          </a:solidFill>
                          <a:latin typeface="+mj-lt"/>
                          <a:ea typeface="Univers 55"/>
                          <a:cs typeface="Univers 55"/>
                        </a:rPr>
                        <a:t> </a:t>
                      </a:r>
                      <a:r>
                        <a:rPr lang="pt-BR" sz="1600" b="0" i="0" u="none" kern="1200" baseline="0" dirty="0">
                          <a:solidFill>
                            <a:schemeClr val="bg1"/>
                          </a:solidFill>
                          <a:latin typeface="+mj-lt"/>
                          <a:ea typeface="Univers 55"/>
                          <a:cs typeface="Univers 55"/>
                        </a:rPr>
                        <a:t>do Comitê</a:t>
                      </a:r>
                      <a:r>
                        <a:rPr lang="pt-BR" sz="1600" b="0" i="0" u="none" baseline="0" dirty="0">
                          <a:solidFill>
                            <a:schemeClr val="bg1"/>
                          </a:solidFill>
                          <a:latin typeface="+mj-lt"/>
                          <a:ea typeface="Univers 55"/>
                          <a:cs typeface="Univers 55"/>
                        </a:rPr>
                        <a:t> de Auditoria </a:t>
                      </a:r>
                      <a:r>
                        <a:rPr lang="pt-BR" sz="1600" b="0" i="0" u="none" kern="1200" baseline="0" dirty="0">
                          <a:solidFill>
                            <a:schemeClr val="bg1"/>
                          </a:solidFill>
                          <a:latin typeface="+mj-lt"/>
                          <a:ea typeface="Univers 55"/>
                          <a:cs typeface="Univers 55"/>
                        </a:rPr>
                        <a:t>(13%)</a:t>
                      </a:r>
                    </a:p>
                  </a:txBody>
                  <a:tcPr marL="144000"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52275"/>
                    </a:solidFill>
                  </a:tcPr>
                </a:tc>
                <a:tc>
                  <a: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pt-BR" sz="1600" b="0" i="0" u="none" baseline="0" dirty="0">
                          <a:solidFill>
                            <a:schemeClr val="bg1"/>
                          </a:solidFill>
                          <a:latin typeface="+mj-lt"/>
                          <a:ea typeface="Univers 55"/>
                          <a:cs typeface="Univers 55"/>
                        </a:rPr>
                        <a:t>Ásia-Pacífico </a:t>
                      </a:r>
                      <a:r>
                        <a:rPr lang="pt-BR" sz="1600" b="0" i="0" u="none" kern="1200" baseline="0" dirty="0">
                          <a:solidFill>
                            <a:schemeClr val="bg1"/>
                          </a:solidFill>
                          <a:latin typeface="+mj-lt"/>
                          <a:ea typeface="Univers 55"/>
                          <a:cs typeface="Univers 55"/>
                        </a:rPr>
                        <a:t>(25%)</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84AA3"/>
                    </a:solidFill>
                  </a:tcPr>
                </a:tc>
                <a:tc>
                  <a:txBody>
                    <a:bodyPr/>
                    <a:lstStyle/>
                    <a:p>
                      <a:pPr algn="l" rtl="0"/>
                      <a:r>
                        <a:rPr lang="pt-BR" sz="1600" b="0" i="0" u="none" baseline="0" dirty="0">
                          <a:solidFill>
                            <a:schemeClr val="bg1"/>
                          </a:solidFill>
                          <a:latin typeface="+mj-lt"/>
                          <a:ea typeface="Univers 55"/>
                          <a:cs typeface="Univers 55"/>
                        </a:rPr>
                        <a:t>Produtos de consumo </a:t>
                      </a:r>
                      <a:r>
                        <a:rPr lang="pt-BR" sz="1600" b="0" i="0" u="none" kern="1200" baseline="0" dirty="0">
                          <a:solidFill>
                            <a:schemeClr val="bg1"/>
                          </a:solidFill>
                          <a:latin typeface="+mj-lt"/>
                          <a:ea typeface="Univers 55"/>
                          <a:cs typeface="Univers 55"/>
                        </a:rPr>
                        <a:t>(19%)</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F7ECB"/>
                    </a:solidFill>
                  </a:tcPr>
                </a:tc>
                <a:tc>
                  <a:txBody>
                    <a:bodyPr/>
                    <a:lstStyle/>
                    <a:p>
                      <a:pPr algn="l" rtl="0"/>
                      <a:r>
                        <a:rPr lang="pt-BR" sz="1600" b="0" i="0" u="none" baseline="0" dirty="0">
                          <a:solidFill>
                            <a:schemeClr val="bg1"/>
                          </a:solidFill>
                          <a:latin typeface="+mj-lt"/>
                          <a:ea typeface="Univers 55"/>
                          <a:cs typeface="Univers 55"/>
                        </a:rPr>
                        <a:t>US$ 5 bilhões a US$ 9,9 bilhões </a:t>
                      </a:r>
                      <a:r>
                        <a:rPr lang="pt-BR" sz="1600" b="0" i="0" u="none" kern="1200" baseline="0" dirty="0">
                          <a:solidFill>
                            <a:schemeClr val="bg1"/>
                          </a:solidFill>
                          <a:latin typeface="+mj-lt"/>
                          <a:ea typeface="Univers 55"/>
                          <a:cs typeface="Univers 55"/>
                        </a:rPr>
                        <a:t>(26%)</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380251"/>
                    </a:solidFill>
                  </a:tcPr>
                </a:tc>
                <a:extLst>
                  <a:ext uri="{0D108BD9-81ED-4DB2-BD59-A6C34878D82A}">
                    <a16:rowId xmlns:a16="http://schemas.microsoft.com/office/drawing/2014/main" val="10002"/>
                  </a:ext>
                </a:extLst>
              </a:tr>
              <a:tr h="681958">
                <a:tc>
                  <a:txBody>
                    <a:bodyPr/>
                    <a:lstStyle/>
                    <a:p>
                      <a:pPr algn="l" rtl="0"/>
                      <a:endParaRPr lang="pt-BR" sz="1600" b="0" i="0" dirty="0">
                        <a:solidFill>
                          <a:schemeClr val="bg1"/>
                        </a:solidFill>
                        <a:latin typeface="+mj-lt"/>
                        <a:cs typeface="Univers 55"/>
                      </a:endParaRP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pt-BR" sz="1600" b="0" i="0" u="none" baseline="0" dirty="0">
                          <a:solidFill>
                            <a:schemeClr val="bg1"/>
                          </a:solidFill>
                          <a:latin typeface="+mj-lt"/>
                          <a:ea typeface="Univers 55"/>
                          <a:cs typeface="Univers 55"/>
                        </a:rPr>
                        <a:t>Europa Ocidental </a:t>
                      </a:r>
                      <a:r>
                        <a:rPr lang="pt-BR" sz="1600" b="0" i="0" u="none" kern="1200" baseline="0" dirty="0">
                          <a:solidFill>
                            <a:schemeClr val="bg1"/>
                          </a:solidFill>
                          <a:latin typeface="+mj-lt"/>
                          <a:ea typeface="Univers 55"/>
                          <a:cs typeface="Univers 55"/>
                        </a:rPr>
                        <a:t>(12%)</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84AA3"/>
                    </a:solidFill>
                  </a:tcPr>
                </a:tc>
                <a:tc>
                  <a:txBody>
                    <a:bodyPr/>
                    <a:lstStyle/>
                    <a:p>
                      <a:pPr algn="l" rtl="0"/>
                      <a:r>
                        <a:rPr lang="pt-BR" sz="1600" b="0" i="0" u="none" baseline="0" dirty="0">
                          <a:solidFill>
                            <a:schemeClr val="bg1"/>
                          </a:solidFill>
                          <a:latin typeface="+mj-lt"/>
                          <a:ea typeface="Univers 55"/>
                          <a:cs typeface="Univers 55"/>
                        </a:rPr>
                        <a:t>Telecomunicações </a:t>
                      </a:r>
                      <a:r>
                        <a:rPr lang="pt-BR" sz="1600" b="0" i="0" u="none" kern="1200" baseline="0" dirty="0">
                          <a:solidFill>
                            <a:schemeClr val="bg1"/>
                          </a:solidFill>
                          <a:latin typeface="+mj-lt"/>
                          <a:ea typeface="Univers 55"/>
                          <a:cs typeface="Univers 55"/>
                        </a:rPr>
                        <a:t>(18%)</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F7ECB"/>
                    </a:solidFill>
                  </a:tcPr>
                </a:tc>
                <a:tc>
                  <a:txBody>
                    <a:bodyPr/>
                    <a:lstStyle/>
                    <a:p>
                      <a:pPr marL="0" algn="l" defTabSz="914400" rtl="0" eaLnBrk="1" latinLnBrk="0" hangingPunct="1"/>
                      <a:r>
                        <a:rPr lang="pt-BR" sz="1600" b="0" i="0" u="none" baseline="0" dirty="0">
                          <a:solidFill>
                            <a:schemeClr val="bg1"/>
                          </a:solidFill>
                          <a:latin typeface="+mj-lt"/>
                          <a:ea typeface="Univers 55"/>
                          <a:cs typeface="Univers 55"/>
                        </a:rPr>
                        <a:t>US$ 10 bilhões a US$ 19,9 bilhões </a:t>
                      </a:r>
                      <a:r>
                        <a:rPr lang="pt-BR" sz="1600" b="0" i="0" u="none" kern="1200" baseline="0" dirty="0">
                          <a:solidFill>
                            <a:schemeClr val="bg1"/>
                          </a:solidFill>
                          <a:latin typeface="+mj-lt"/>
                          <a:ea typeface="Univers 55"/>
                          <a:cs typeface="Univers 55"/>
                        </a:rPr>
                        <a:t>(22%)</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380251"/>
                    </a:solidFill>
                  </a:tcPr>
                </a:tc>
                <a:extLst>
                  <a:ext uri="{0D108BD9-81ED-4DB2-BD59-A6C34878D82A}">
                    <a16:rowId xmlns:a16="http://schemas.microsoft.com/office/drawing/2014/main" val="10003"/>
                  </a:ext>
                </a:extLst>
              </a:tr>
              <a:tr h="681958">
                <a:tc>
                  <a:txBody>
                    <a:bodyPr/>
                    <a:lstStyle/>
                    <a:p>
                      <a:pPr algn="l" rtl="0"/>
                      <a:endParaRPr lang="pt-BR" sz="1600" b="0" i="0" dirty="0">
                        <a:solidFill>
                          <a:schemeClr val="bg1"/>
                        </a:solidFill>
                        <a:latin typeface="+mj-lt"/>
                        <a:cs typeface="Univers 55"/>
                      </a:endParaRP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pt-BR" sz="1600" b="0" i="0" u="none" baseline="0" dirty="0">
                          <a:solidFill>
                            <a:schemeClr val="bg1"/>
                          </a:solidFill>
                          <a:latin typeface="+mj-lt"/>
                          <a:ea typeface="Univers 55"/>
                          <a:cs typeface="Univers 55"/>
                        </a:rPr>
                        <a:t>Oriente Médio / África </a:t>
                      </a:r>
                      <a:r>
                        <a:rPr lang="pt-BR" sz="1600" b="0" i="0" u="none" kern="1200" baseline="0" dirty="0">
                          <a:solidFill>
                            <a:schemeClr val="bg1"/>
                          </a:solidFill>
                          <a:latin typeface="+mj-lt"/>
                          <a:ea typeface="Univers 55"/>
                          <a:cs typeface="Univers 55"/>
                        </a:rPr>
                        <a:t>(4%)</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84AA3"/>
                    </a:solidFill>
                  </a:tcPr>
                </a:tc>
                <a:tc>
                  <a:txBody>
                    <a:bodyPr/>
                    <a:lstStyle/>
                    <a:p>
                      <a:pPr marL="0" algn="l" defTabSz="914400" rtl="0" eaLnBrk="1" latinLnBrk="0" hangingPunct="1"/>
                      <a:r>
                        <a:rPr lang="pt-BR" sz="1600" b="0" i="0" u="none" baseline="0" dirty="0">
                          <a:solidFill>
                            <a:schemeClr val="bg1"/>
                          </a:solidFill>
                          <a:latin typeface="+mj-lt"/>
                          <a:ea typeface="Univers 55"/>
                          <a:cs typeface="Univers 55"/>
                        </a:rPr>
                        <a:t>Serviços financeiros </a:t>
                      </a:r>
                      <a:r>
                        <a:rPr lang="pt-BR" sz="1600" b="0" i="0" u="none" kern="1200" baseline="0" dirty="0">
                          <a:solidFill>
                            <a:schemeClr val="bg1"/>
                          </a:solidFill>
                          <a:latin typeface="+mj-lt"/>
                          <a:ea typeface="Univers 55"/>
                          <a:cs typeface="Univers 55"/>
                        </a:rPr>
                        <a:t>(11%)</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F7ECB"/>
                    </a:solid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pt-BR" sz="1600" b="0" i="0" u="none" baseline="0" dirty="0">
                          <a:solidFill>
                            <a:schemeClr val="bg1"/>
                          </a:solidFill>
                          <a:latin typeface="+mj-lt"/>
                          <a:ea typeface="Univers 55"/>
                          <a:cs typeface="Univers 55"/>
                        </a:rPr>
                        <a:t>Acima de US$ 20 bilhões </a:t>
                      </a:r>
                      <a:r>
                        <a:rPr lang="pt-BR" sz="1600" b="0" i="0" u="none" kern="1200" baseline="0" dirty="0">
                          <a:solidFill>
                            <a:schemeClr val="bg1"/>
                          </a:solidFill>
                          <a:latin typeface="+mj-lt"/>
                          <a:ea typeface="Univers 55"/>
                          <a:cs typeface="Univers 55"/>
                        </a:rPr>
                        <a:t>(8%)</a:t>
                      </a:r>
                      <a:endParaRPr lang="pt-BR" sz="1600" b="0" i="0" dirty="0">
                        <a:solidFill>
                          <a:schemeClr val="bg1"/>
                        </a:solidFill>
                        <a:latin typeface="+mj-lt"/>
                        <a:cs typeface="Univers 55"/>
                      </a:endParaRP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380251"/>
                    </a:solidFill>
                  </a:tcPr>
                </a:tc>
                <a:extLst>
                  <a:ext uri="{0D108BD9-81ED-4DB2-BD59-A6C34878D82A}">
                    <a16:rowId xmlns:a16="http://schemas.microsoft.com/office/drawing/2014/main" val="10004"/>
                  </a:ext>
                </a:extLst>
              </a:tr>
              <a:tr h="585935">
                <a:tc>
                  <a:txBody>
                    <a:bodyPr/>
                    <a:lstStyle/>
                    <a:p>
                      <a:pPr algn="l" rtl="0"/>
                      <a:endParaRPr lang="pt-BR" sz="1600" b="0" i="0" dirty="0">
                        <a:solidFill>
                          <a:schemeClr val="bg1"/>
                        </a:solidFill>
                        <a:latin typeface="+mj-lt"/>
                        <a:cs typeface="Univers 55"/>
                      </a:endParaRP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pt-BR" sz="1600" b="0" i="0" u="none" baseline="0" dirty="0">
                          <a:solidFill>
                            <a:schemeClr val="bg1"/>
                          </a:solidFill>
                          <a:latin typeface="+mj-lt"/>
                          <a:ea typeface="Univers 55"/>
                          <a:cs typeface="Univers 55"/>
                        </a:rPr>
                        <a:t>América Latina </a:t>
                      </a:r>
                      <a:r>
                        <a:rPr lang="pt-BR" sz="1600" b="0" i="0" u="none" kern="1200" baseline="0" dirty="0">
                          <a:solidFill>
                            <a:schemeClr val="bg1"/>
                          </a:solidFill>
                          <a:latin typeface="+mj-lt"/>
                          <a:ea typeface="Univers 55"/>
                          <a:cs typeface="Univers 55"/>
                        </a:rPr>
                        <a:t>(3%) </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84AA3"/>
                    </a:solidFill>
                  </a:tcPr>
                </a:tc>
                <a:tc>
                  <a:txBody>
                    <a:bodyPr/>
                    <a:lstStyle/>
                    <a:p>
                      <a:pPr algn="l" rtl="0"/>
                      <a:r>
                        <a:rPr lang="pt-BR" sz="1600" b="0" i="0" u="none" baseline="0" dirty="0">
                          <a:solidFill>
                            <a:schemeClr val="bg1"/>
                          </a:solidFill>
                          <a:latin typeface="+mj-lt"/>
                          <a:ea typeface="Univers 55"/>
                          <a:cs typeface="Univers 55"/>
                        </a:rPr>
                        <a:t>Seguros </a:t>
                      </a:r>
                      <a:r>
                        <a:rPr lang="pt-BR" sz="1600" b="0" i="0" u="none" kern="1200" baseline="0" dirty="0">
                          <a:solidFill>
                            <a:schemeClr val="bg1"/>
                          </a:solidFill>
                          <a:latin typeface="+mj-lt"/>
                          <a:ea typeface="Univers 55"/>
                          <a:cs typeface="Univers 55"/>
                        </a:rPr>
                        <a:t>(9%)</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F7ECB"/>
                    </a:solidFill>
                  </a:tcPr>
                </a:tc>
                <a:tc>
                  <a:txBody>
                    <a:bodyPr/>
                    <a:lstStyle/>
                    <a:p>
                      <a:pPr algn="l" rtl="0"/>
                      <a:endParaRPr lang="pt-BR" sz="1600" b="0" i="0" dirty="0">
                        <a:solidFill>
                          <a:schemeClr val="bg1"/>
                        </a:solidFill>
                        <a:latin typeface="+mj-lt"/>
                        <a:cs typeface="Univers 55"/>
                      </a:endParaRP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787239">
                <a:tc>
                  <a:txBody>
                    <a:bodyPr/>
                    <a:lstStyle/>
                    <a:p>
                      <a:pPr algn="l" rtl="0"/>
                      <a:endParaRPr lang="pt-BR" sz="1600" b="0" i="0" dirty="0">
                        <a:solidFill>
                          <a:schemeClr val="bg1"/>
                        </a:solidFill>
                        <a:latin typeface="+mj-lt"/>
                        <a:cs typeface="Univers 55"/>
                      </a:endParaRP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3" indent="0" algn="l" defTabSz="914400" rtl="0" eaLnBrk="1" fontAlgn="auto" latinLnBrk="0" hangingPunct="1">
                        <a:lnSpc>
                          <a:spcPct val="100000"/>
                        </a:lnSpc>
                        <a:spcBef>
                          <a:spcPts val="0"/>
                        </a:spcBef>
                        <a:spcAft>
                          <a:spcPts val="0"/>
                        </a:spcAft>
                        <a:buClrTx/>
                        <a:buSzTx/>
                        <a:buFontTx/>
                        <a:buNone/>
                        <a:tabLst/>
                        <a:defRPr/>
                      </a:pPr>
                      <a:endParaRPr lang="pt-BR" sz="1600" b="0" i="0" dirty="0">
                        <a:solidFill>
                          <a:schemeClr val="bg1"/>
                        </a:solidFill>
                        <a:latin typeface="+mj-lt"/>
                        <a:ea typeface="Univers 55"/>
                        <a:cs typeface="Univers 55"/>
                      </a:endParaRP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2" indent="0" algn="l" rtl="0">
                        <a:lnSpc>
                          <a:spcPct val="107000"/>
                        </a:lnSpc>
                        <a:buFont typeface="Univers 47 CondensedLight" panose="00000400000000000000" pitchFamily="2" charset="0"/>
                        <a:buNone/>
                      </a:pPr>
                      <a:r>
                        <a:rPr lang="pt-BR" sz="1600" b="0" i="0" u="none" baseline="0" dirty="0">
                          <a:solidFill>
                            <a:schemeClr val="bg1"/>
                          </a:solidFill>
                          <a:latin typeface="+mj-lt"/>
                          <a:ea typeface="Univers 55"/>
                          <a:cs typeface="Univers 55"/>
                        </a:rPr>
                        <a:t>Mineração, gás, energia, utilidades </a:t>
                      </a:r>
                      <a:r>
                        <a:rPr lang="pt-BR" sz="1600" b="0" i="0" u="none" kern="1200" baseline="0" dirty="0">
                          <a:solidFill>
                            <a:schemeClr val="bg1"/>
                          </a:solidFill>
                          <a:latin typeface="+mj-lt"/>
                          <a:ea typeface="Univers 55"/>
                          <a:cs typeface="Univers 55"/>
                        </a:rPr>
                        <a:t>(7%) </a:t>
                      </a: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F7ECB"/>
                    </a:solidFill>
                  </a:tcPr>
                </a:tc>
                <a:tc>
                  <a:txBody>
                    <a:bodyPr/>
                    <a:lstStyle/>
                    <a:p>
                      <a:pPr algn="l" rtl="0"/>
                      <a:endParaRPr lang="pt-BR" sz="1600" b="0" i="0" dirty="0">
                        <a:solidFill>
                          <a:schemeClr val="bg1"/>
                        </a:solidFill>
                        <a:latin typeface="+mj-lt"/>
                        <a:cs typeface="Univers 55"/>
                      </a:endParaRPr>
                    </a:p>
                  </a:txBody>
                  <a:tcPr marT="64800" marB="11160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
        <p:nvSpPr>
          <p:cNvPr id="5" name="Title 4"/>
          <p:cNvSpPr>
            <a:spLocks noGrp="1"/>
          </p:cNvSpPr>
          <p:nvPr>
            <p:ph type="title"/>
          </p:nvPr>
        </p:nvSpPr>
        <p:spPr/>
        <p:txBody>
          <a:bodyPr>
            <a:normAutofit/>
          </a:bodyPr>
          <a:lstStyle/>
          <a:p>
            <a:r>
              <a:rPr lang="pt-BR" dirty="0">
                <a:solidFill>
                  <a:srgbClr val="44546A"/>
                </a:solidFill>
              </a:rPr>
              <a:t>Pesquisa KPMG/Forbes – CFO / Comitê de Auditoria</a:t>
            </a:r>
          </a:p>
        </p:txBody>
      </p:sp>
    </p:spTree>
    <p:extLst>
      <p:ext uri="{BB962C8B-B14F-4D97-AF65-F5344CB8AC3E}">
        <p14:creationId xmlns:p14="http://schemas.microsoft.com/office/powerpoint/2010/main" val="4040623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B854194-185D-494D-905C-7C7CB2E30F6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4F5FA0D-0104-4987-8241-EFF7C85B88D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1DAFC6F0-EF5A-4DEA-ADBF-DBF8258BF04A}"/>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2" name="Title 1"/>
          <p:cNvSpPr>
            <a:spLocks noGrp="1"/>
          </p:cNvSpPr>
          <p:nvPr>
            <p:ph type="title"/>
          </p:nvPr>
        </p:nvSpPr>
        <p:spPr>
          <a:xfrm>
            <a:off x="640079" y="2053641"/>
            <a:ext cx="3669161" cy="2760098"/>
          </a:xfrm>
        </p:spPr>
        <p:txBody>
          <a:bodyPr>
            <a:normAutofit/>
          </a:bodyPr>
          <a:lstStyle/>
          <a:p>
            <a:r>
              <a:rPr lang="pt-BR">
                <a:solidFill>
                  <a:srgbClr val="FFFFFF"/>
                </a:solidFill>
              </a:rPr>
              <a:t>Tornando o valor real</a:t>
            </a:r>
          </a:p>
        </p:txBody>
      </p:sp>
      <p:sp>
        <p:nvSpPr>
          <p:cNvPr id="4" name="Content Placeholder 3"/>
          <p:cNvSpPr>
            <a:spLocks noGrp="1"/>
          </p:cNvSpPr>
          <p:nvPr>
            <p:ph idx="1"/>
          </p:nvPr>
        </p:nvSpPr>
        <p:spPr>
          <a:xfrm>
            <a:off x="6090574" y="801866"/>
            <a:ext cx="5306084" cy="5230634"/>
          </a:xfrm>
        </p:spPr>
        <p:txBody>
          <a:bodyPr anchor="ctr">
            <a:normAutofit/>
          </a:bodyPr>
          <a:lstStyle/>
          <a:p>
            <a:pPr marL="0" indent="0">
              <a:buNone/>
            </a:pPr>
            <a:endParaRPr lang="pt-BR" sz="2400">
              <a:solidFill>
                <a:srgbClr val="000000"/>
              </a:solidFill>
            </a:endParaRPr>
          </a:p>
          <a:p>
            <a:pPr marL="0" indent="0">
              <a:buNone/>
            </a:pPr>
            <a:r>
              <a:rPr lang="pt-BR" sz="2400">
                <a:solidFill>
                  <a:srgbClr val="000000"/>
                </a:solidFill>
              </a:rPr>
              <a:t>Quais elementos são importantes para tornar uma auditoria interna perspicaz e valiosa?</a:t>
            </a:r>
          </a:p>
        </p:txBody>
      </p:sp>
    </p:spTree>
    <p:extLst>
      <p:ext uri="{BB962C8B-B14F-4D97-AF65-F5344CB8AC3E}">
        <p14:creationId xmlns:p14="http://schemas.microsoft.com/office/powerpoint/2010/main" val="1333415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838200" y="2285134"/>
            <a:ext cx="10515600" cy="4572866"/>
            <a:chOff x="941756" y="1528463"/>
            <a:chExt cx="6338803" cy="4492204"/>
          </a:xfrm>
        </p:grpSpPr>
        <p:sp>
          <p:nvSpPr>
            <p:cNvPr id="19" name="Content Placeholder 10"/>
            <p:cNvSpPr txBox="1">
              <a:spLocks/>
            </p:cNvSpPr>
            <p:nvPr/>
          </p:nvSpPr>
          <p:spPr>
            <a:xfrm>
              <a:off x="941756" y="5169147"/>
              <a:ext cx="1809719" cy="499678"/>
            </a:xfrm>
            <a:prstGeom prst="rect">
              <a:avLst/>
            </a:prstGeom>
          </p:spPr>
          <p:txBody>
            <a:bodyPr vert="horz" lIns="91440" tIns="45720" rIns="91440" bIns="45720" rtlCol="0">
              <a:noAutofit/>
            </a:bodyPr>
            <a:lstStyle>
              <a:lvl1pPr marL="0" indent="0" algn="l" defTabSz="457200" rtl="0" eaLnBrk="1" latinLnBrk="0" hangingPunct="1">
                <a:spcBef>
                  <a:spcPct val="20000"/>
                </a:spcBef>
                <a:buFont typeface="Arial"/>
                <a:buNone/>
                <a:defRPr lang="en-US" sz="1800" kern="1200" dirty="0" smtClean="0">
                  <a:solidFill>
                    <a:srgbClr val="052275"/>
                  </a:solidFill>
                  <a:latin typeface="DIN Next LT Pro"/>
                  <a:ea typeface="+mn-ea"/>
                  <a:cs typeface="DIN Next LT Pro"/>
                </a:defRPr>
              </a:lvl1pPr>
              <a:lvl2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2pPr>
              <a:lvl3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3pPr>
              <a:lvl4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4pPr>
              <a:lvl5pPr marL="285750" indent="-285750" algn="l" defTabSz="457200" rtl="0" eaLnBrk="1" latinLnBrk="0" hangingPunct="1">
                <a:lnSpc>
                  <a:spcPct val="90000"/>
                </a:lnSpc>
                <a:spcBef>
                  <a:spcPct val="20000"/>
                </a:spcBef>
                <a:buFont typeface="Arial"/>
                <a:buChar char="•"/>
                <a:defRPr lang="en-US" sz="1600" kern="1200" dirty="0">
                  <a:solidFill>
                    <a:srgbClr val="052275"/>
                  </a:solidFill>
                  <a:latin typeface="DIN Next LT Pro Light"/>
                  <a:ea typeface="+mn-ea"/>
                  <a:cs typeface="DIN Next LT Pro Ligh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pt-BR" sz="1600" dirty="0">
                  <a:solidFill>
                    <a:srgbClr val="084AA3"/>
                  </a:solidFill>
                  <a:latin typeface="+mj-lt"/>
                </a:rPr>
                <a:t>Comprometimento com a melhoria contínua </a:t>
              </a:r>
            </a:p>
          </p:txBody>
        </p:sp>
        <p:sp>
          <p:nvSpPr>
            <p:cNvPr id="20" name="Rectangle 19"/>
            <p:cNvSpPr/>
            <p:nvPr/>
          </p:nvSpPr>
          <p:spPr>
            <a:xfrm>
              <a:off x="1011503" y="2750706"/>
              <a:ext cx="1030862" cy="1902811"/>
            </a:xfrm>
            <a:prstGeom prst="rect">
              <a:avLst/>
            </a:prstGeom>
            <a:solidFill>
              <a:srgbClr val="0522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latin typeface="+mj-lt"/>
              </a:endParaRPr>
            </a:p>
          </p:txBody>
        </p:sp>
        <p:sp>
          <p:nvSpPr>
            <p:cNvPr id="21" name="Title 6"/>
            <p:cNvSpPr txBox="1">
              <a:spLocks/>
            </p:cNvSpPr>
            <p:nvPr/>
          </p:nvSpPr>
          <p:spPr>
            <a:xfrm>
              <a:off x="956382" y="4711115"/>
              <a:ext cx="1214431" cy="488648"/>
            </a:xfrm>
            <a:prstGeom prst="rect">
              <a:avLst/>
            </a:prstGeom>
          </p:spPr>
          <p:txBody>
            <a:bodyPr vert="horz" lIns="91440" tIns="45720" rIns="91440" bIns="45720" rtlCol="0" anchor="t">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3200" dirty="0">
                  <a:solidFill>
                    <a:srgbClr val="084AA3"/>
                  </a:solidFill>
                  <a:latin typeface="+mj-lt"/>
                </a:rPr>
                <a:t>79%</a:t>
              </a:r>
            </a:p>
          </p:txBody>
        </p:sp>
        <p:sp>
          <p:nvSpPr>
            <p:cNvPr id="22" name="Title 6"/>
            <p:cNvSpPr txBox="1">
              <a:spLocks/>
            </p:cNvSpPr>
            <p:nvPr/>
          </p:nvSpPr>
          <p:spPr>
            <a:xfrm>
              <a:off x="2787930" y="4702499"/>
              <a:ext cx="1144934" cy="558145"/>
            </a:xfrm>
            <a:prstGeom prst="rect">
              <a:avLst/>
            </a:prstGeom>
          </p:spPr>
          <p:txBody>
            <a:bodyPr vert="horz" lIns="91440" tIns="45720" rIns="91440" bIns="45720" rtlCol="0" anchor="t">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2800" dirty="0">
                  <a:solidFill>
                    <a:srgbClr val="0F7ECB"/>
                  </a:solidFill>
                  <a:latin typeface="+mj-lt"/>
                </a:rPr>
                <a:t>58%</a:t>
              </a:r>
            </a:p>
          </p:txBody>
        </p:sp>
        <p:sp>
          <p:nvSpPr>
            <p:cNvPr id="23" name="Title 6"/>
            <p:cNvSpPr txBox="1">
              <a:spLocks/>
            </p:cNvSpPr>
            <p:nvPr/>
          </p:nvSpPr>
          <p:spPr>
            <a:xfrm>
              <a:off x="4567566" y="4679333"/>
              <a:ext cx="1075437" cy="604476"/>
            </a:xfrm>
            <a:prstGeom prst="rect">
              <a:avLst/>
            </a:prstGeom>
          </p:spPr>
          <p:txBody>
            <a:bodyPr vert="horz" lIns="91440" tIns="45720" rIns="91440" bIns="45720" rtlCol="0" anchor="t">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2400" dirty="0">
                  <a:solidFill>
                    <a:srgbClr val="380251"/>
                  </a:solidFill>
                  <a:latin typeface="+mj-lt"/>
                </a:rPr>
                <a:t>51%</a:t>
              </a:r>
            </a:p>
          </p:txBody>
        </p:sp>
        <p:sp>
          <p:nvSpPr>
            <p:cNvPr id="24" name="Title 6"/>
            <p:cNvSpPr txBox="1">
              <a:spLocks/>
            </p:cNvSpPr>
            <p:nvPr/>
          </p:nvSpPr>
          <p:spPr>
            <a:xfrm>
              <a:off x="1971912" y="2331920"/>
              <a:ext cx="1214431" cy="488648"/>
            </a:xfrm>
            <a:prstGeom prst="rect">
              <a:avLst/>
            </a:prstGeom>
          </p:spPr>
          <p:txBody>
            <a:bodyPr vert="horz" lIns="91440" tIns="45720" rIns="91440" bIns="45720" rtlCol="0" anchor="t">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2800" dirty="0">
                  <a:solidFill>
                    <a:srgbClr val="084AA3"/>
                  </a:solidFill>
                  <a:latin typeface="+mj-lt"/>
                </a:rPr>
                <a:t>59%</a:t>
              </a:r>
            </a:p>
          </p:txBody>
        </p:sp>
        <p:sp>
          <p:nvSpPr>
            <p:cNvPr id="25" name="Title 6"/>
            <p:cNvSpPr txBox="1">
              <a:spLocks/>
            </p:cNvSpPr>
            <p:nvPr/>
          </p:nvSpPr>
          <p:spPr>
            <a:xfrm>
              <a:off x="3688944" y="2691830"/>
              <a:ext cx="1075437" cy="604476"/>
            </a:xfrm>
            <a:prstGeom prst="rect">
              <a:avLst/>
            </a:prstGeom>
          </p:spPr>
          <p:txBody>
            <a:bodyPr vert="horz" lIns="91440" tIns="45720" rIns="91440" bIns="45720" rtlCol="0" anchor="t">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2800" dirty="0">
                  <a:solidFill>
                    <a:srgbClr val="392380"/>
                  </a:solidFill>
                  <a:latin typeface="+mj-lt"/>
                </a:rPr>
                <a:t>57%</a:t>
              </a:r>
            </a:p>
          </p:txBody>
        </p:sp>
        <p:sp>
          <p:nvSpPr>
            <p:cNvPr id="26" name="Title 6"/>
            <p:cNvSpPr txBox="1">
              <a:spLocks/>
            </p:cNvSpPr>
            <p:nvPr/>
          </p:nvSpPr>
          <p:spPr>
            <a:xfrm>
              <a:off x="5437243" y="3245222"/>
              <a:ext cx="1075437" cy="604476"/>
            </a:xfrm>
            <a:prstGeom prst="rect">
              <a:avLst/>
            </a:prstGeom>
          </p:spPr>
          <p:txBody>
            <a:bodyPr vert="horz" lIns="91440" tIns="45720" rIns="91440" bIns="45720" rtlCol="0" anchor="t">
              <a:noAutofit/>
            </a:bodyPr>
            <a:lstStyle>
              <a:lvl1pPr algn="l" defTabSz="457200" rtl="0" eaLnBrk="1" latinLnBrk="0" hangingPunct="1">
                <a:spcBef>
                  <a:spcPct val="0"/>
                </a:spcBef>
                <a:buNone/>
                <a:defRPr lang="en-US" sz="4500" kern="1200" dirty="0">
                  <a:solidFill>
                    <a:srgbClr val="052275"/>
                  </a:solidFill>
                  <a:latin typeface="KPMG App Extralight"/>
                  <a:ea typeface="+mj-ea"/>
                  <a:cs typeface="KPMG App Extralight"/>
                </a:defRPr>
              </a:lvl1pPr>
            </a:lstStyle>
            <a:p>
              <a:r>
                <a:rPr lang="pt-BR" sz="2400" dirty="0">
                  <a:solidFill>
                    <a:srgbClr val="5B1060"/>
                  </a:solidFill>
                  <a:latin typeface="+mj-lt"/>
                </a:rPr>
                <a:t>48%</a:t>
              </a:r>
            </a:p>
          </p:txBody>
        </p:sp>
        <p:sp>
          <p:nvSpPr>
            <p:cNvPr id="27" name="Rectangle 26"/>
            <p:cNvSpPr/>
            <p:nvPr/>
          </p:nvSpPr>
          <p:spPr>
            <a:xfrm>
              <a:off x="2041813" y="2750705"/>
              <a:ext cx="829598" cy="1491347"/>
            </a:xfrm>
            <a:prstGeom prst="rect">
              <a:avLst/>
            </a:prstGeom>
            <a:solidFill>
              <a:srgbClr val="084AA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latin typeface="+mj-lt"/>
              </a:endParaRPr>
            </a:p>
          </p:txBody>
        </p:sp>
        <p:sp>
          <p:nvSpPr>
            <p:cNvPr id="28" name="Rectangle 27"/>
            <p:cNvSpPr/>
            <p:nvPr/>
          </p:nvSpPr>
          <p:spPr>
            <a:xfrm>
              <a:off x="3758519" y="3126974"/>
              <a:ext cx="840420" cy="1097325"/>
            </a:xfrm>
            <a:prstGeom prst="rect">
              <a:avLst/>
            </a:prstGeom>
            <a:solidFill>
              <a:srgbClr val="3923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latin typeface="+mj-lt"/>
              </a:endParaRPr>
            </a:p>
          </p:txBody>
        </p:sp>
        <p:sp>
          <p:nvSpPr>
            <p:cNvPr id="29" name="Rectangle 28"/>
            <p:cNvSpPr/>
            <p:nvPr/>
          </p:nvSpPr>
          <p:spPr>
            <a:xfrm>
              <a:off x="4598939" y="3645767"/>
              <a:ext cx="909713" cy="939197"/>
            </a:xfrm>
            <a:prstGeom prst="rect">
              <a:avLst/>
            </a:prstGeom>
            <a:solidFill>
              <a:srgbClr val="38025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latin typeface="+mj-lt"/>
              </a:endParaRPr>
            </a:p>
          </p:txBody>
        </p:sp>
        <p:sp>
          <p:nvSpPr>
            <p:cNvPr id="30" name="Rectangle 29"/>
            <p:cNvSpPr/>
            <p:nvPr/>
          </p:nvSpPr>
          <p:spPr>
            <a:xfrm>
              <a:off x="5491607" y="3641829"/>
              <a:ext cx="764458" cy="660213"/>
            </a:xfrm>
            <a:prstGeom prst="rect">
              <a:avLst/>
            </a:prstGeom>
            <a:solidFill>
              <a:srgbClr val="5B10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latin typeface="+mj-lt"/>
              </a:endParaRPr>
            </a:p>
          </p:txBody>
        </p:sp>
        <p:sp>
          <p:nvSpPr>
            <p:cNvPr id="31" name="Rectangle 30"/>
            <p:cNvSpPr/>
            <p:nvPr/>
          </p:nvSpPr>
          <p:spPr>
            <a:xfrm>
              <a:off x="2863084" y="3455693"/>
              <a:ext cx="897551" cy="1197824"/>
            </a:xfrm>
            <a:prstGeom prst="rect">
              <a:avLst/>
            </a:prstGeom>
            <a:solidFill>
              <a:srgbClr val="0F7EC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latin typeface="+mj-lt"/>
              </a:endParaRPr>
            </a:p>
          </p:txBody>
        </p:sp>
        <p:sp>
          <p:nvSpPr>
            <p:cNvPr id="32" name="Content Placeholder 10"/>
            <p:cNvSpPr txBox="1">
              <a:spLocks/>
            </p:cNvSpPr>
            <p:nvPr/>
          </p:nvSpPr>
          <p:spPr>
            <a:xfrm>
              <a:off x="2792980" y="5079503"/>
              <a:ext cx="1198690" cy="808273"/>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lang="en-US" sz="1800" kern="1200" dirty="0" smtClean="0">
                  <a:solidFill>
                    <a:srgbClr val="052275"/>
                  </a:solidFill>
                  <a:latin typeface="DIN Next LT Pro"/>
                  <a:ea typeface="+mn-ea"/>
                  <a:cs typeface="DIN Next LT Pro"/>
                </a:defRPr>
              </a:lvl1pPr>
              <a:lvl2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2pPr>
              <a:lvl3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3pPr>
              <a:lvl4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4pPr>
              <a:lvl5pPr marL="285750" indent="-285750" algn="l" defTabSz="457200" rtl="0" eaLnBrk="1" latinLnBrk="0" hangingPunct="1">
                <a:lnSpc>
                  <a:spcPct val="90000"/>
                </a:lnSpc>
                <a:spcBef>
                  <a:spcPct val="20000"/>
                </a:spcBef>
                <a:buFont typeface="Arial"/>
                <a:buChar char="•"/>
                <a:defRPr lang="en-US" sz="1600" kern="1200" dirty="0">
                  <a:solidFill>
                    <a:srgbClr val="052275"/>
                  </a:solidFill>
                  <a:latin typeface="DIN Next LT Pro Light"/>
                  <a:ea typeface="+mn-ea"/>
                  <a:cs typeface="DIN Next LT Pro Ligh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pt-BR" sz="1600" dirty="0">
                  <a:solidFill>
                    <a:srgbClr val="084AA3"/>
                  </a:solidFill>
                  <a:latin typeface="+mj-lt"/>
                </a:rPr>
                <a:t>Qualidade dos relatórios de AI	</a:t>
              </a:r>
            </a:p>
          </p:txBody>
        </p:sp>
        <p:sp>
          <p:nvSpPr>
            <p:cNvPr id="33" name="Content Placeholder 10"/>
            <p:cNvSpPr txBox="1">
              <a:spLocks/>
            </p:cNvSpPr>
            <p:nvPr/>
          </p:nvSpPr>
          <p:spPr>
            <a:xfrm>
              <a:off x="4575042" y="5037093"/>
              <a:ext cx="1833131" cy="983574"/>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lang="en-US" sz="1800" kern="1200" dirty="0" smtClean="0">
                  <a:solidFill>
                    <a:srgbClr val="052275"/>
                  </a:solidFill>
                  <a:latin typeface="DIN Next LT Pro"/>
                  <a:ea typeface="+mn-ea"/>
                  <a:cs typeface="DIN Next LT Pro"/>
                </a:defRPr>
              </a:lvl1pPr>
              <a:lvl2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2pPr>
              <a:lvl3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3pPr>
              <a:lvl4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4pPr>
              <a:lvl5pPr marL="285750" indent="-285750" algn="l" defTabSz="457200" rtl="0" eaLnBrk="1" latinLnBrk="0" hangingPunct="1">
                <a:lnSpc>
                  <a:spcPct val="90000"/>
                </a:lnSpc>
                <a:spcBef>
                  <a:spcPct val="20000"/>
                </a:spcBef>
                <a:buFont typeface="Arial"/>
                <a:buChar char="•"/>
                <a:defRPr lang="en-US" sz="1600" kern="1200" dirty="0">
                  <a:solidFill>
                    <a:srgbClr val="052275"/>
                  </a:solidFill>
                  <a:latin typeface="DIN Next LT Pro Light"/>
                  <a:ea typeface="+mn-ea"/>
                  <a:cs typeface="DIN Next LT Pro Ligh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pt-BR" sz="1600" dirty="0">
                  <a:solidFill>
                    <a:srgbClr val="084AA3"/>
                  </a:solidFill>
                  <a:latin typeface="+mj-lt"/>
                </a:rPr>
                <a:t>Pensamento crítico</a:t>
              </a:r>
            </a:p>
          </p:txBody>
        </p:sp>
        <p:sp>
          <p:nvSpPr>
            <p:cNvPr id="34" name="Content Placeholder 10"/>
            <p:cNvSpPr txBox="1">
              <a:spLocks/>
            </p:cNvSpPr>
            <p:nvPr/>
          </p:nvSpPr>
          <p:spPr>
            <a:xfrm>
              <a:off x="1964601" y="1528463"/>
              <a:ext cx="2027069" cy="813906"/>
            </a:xfrm>
            <a:prstGeom prst="rect">
              <a:avLst/>
            </a:prstGeom>
          </p:spPr>
          <p:txBody>
            <a:bodyPr vert="horz" lIns="91440" tIns="45720" rIns="91440" bIns="45720" rtlCol="0" anchor="b">
              <a:normAutofit/>
            </a:bodyPr>
            <a:lstStyle>
              <a:lvl1pPr marL="0" indent="0" algn="l" defTabSz="457200" rtl="0" eaLnBrk="1" latinLnBrk="0" hangingPunct="1">
                <a:spcBef>
                  <a:spcPct val="20000"/>
                </a:spcBef>
                <a:buFont typeface="Arial"/>
                <a:buNone/>
                <a:defRPr lang="en-US" sz="1800" kern="1200" dirty="0" smtClean="0">
                  <a:solidFill>
                    <a:srgbClr val="052275"/>
                  </a:solidFill>
                  <a:latin typeface="DIN Next LT Pro"/>
                  <a:ea typeface="+mn-ea"/>
                  <a:cs typeface="DIN Next LT Pro"/>
                </a:defRPr>
              </a:lvl1pPr>
              <a:lvl2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2pPr>
              <a:lvl3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3pPr>
              <a:lvl4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4pPr>
              <a:lvl5pPr marL="285750" indent="-285750" algn="l" defTabSz="457200" rtl="0" eaLnBrk="1" latinLnBrk="0" hangingPunct="1">
                <a:lnSpc>
                  <a:spcPct val="90000"/>
                </a:lnSpc>
                <a:spcBef>
                  <a:spcPct val="20000"/>
                </a:spcBef>
                <a:buFont typeface="Arial"/>
                <a:buChar char="•"/>
                <a:defRPr lang="en-US" sz="1600" kern="1200" dirty="0">
                  <a:solidFill>
                    <a:srgbClr val="052275"/>
                  </a:solidFill>
                  <a:latin typeface="DIN Next LT Pro Light"/>
                  <a:ea typeface="+mn-ea"/>
                  <a:cs typeface="DIN Next LT Pro Ligh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pt-BR" sz="1600" dirty="0">
                  <a:solidFill>
                    <a:srgbClr val="084AA3"/>
                  </a:solidFill>
                  <a:latin typeface="+mj-lt"/>
                </a:rPr>
                <a:t>Comunicação frequente com o Comitê de Auditoria e com a Administração </a:t>
              </a:r>
            </a:p>
          </p:txBody>
        </p:sp>
        <p:sp>
          <p:nvSpPr>
            <p:cNvPr id="35" name="Content Placeholder 10"/>
            <p:cNvSpPr txBox="1">
              <a:spLocks/>
            </p:cNvSpPr>
            <p:nvPr/>
          </p:nvSpPr>
          <p:spPr>
            <a:xfrm>
              <a:off x="3920523" y="1764583"/>
              <a:ext cx="1438470" cy="1001727"/>
            </a:xfrm>
            <a:prstGeom prst="rect">
              <a:avLst/>
            </a:prstGeom>
          </p:spPr>
          <p:txBody>
            <a:bodyPr vert="horz" lIns="91440" tIns="45720" rIns="91440" bIns="45720" rtlCol="0" anchor="b">
              <a:noAutofit/>
            </a:bodyPr>
            <a:lstStyle>
              <a:lvl1pPr marL="0" indent="0" algn="l" defTabSz="457200" rtl="0" eaLnBrk="1" latinLnBrk="0" hangingPunct="1">
                <a:spcBef>
                  <a:spcPct val="20000"/>
                </a:spcBef>
                <a:buFont typeface="Arial"/>
                <a:buNone/>
                <a:defRPr lang="en-US" sz="1800" kern="1200" dirty="0" smtClean="0">
                  <a:solidFill>
                    <a:srgbClr val="052275"/>
                  </a:solidFill>
                  <a:latin typeface="DIN Next LT Pro"/>
                  <a:ea typeface="+mn-ea"/>
                  <a:cs typeface="DIN Next LT Pro"/>
                </a:defRPr>
              </a:lvl1pPr>
              <a:lvl2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2pPr>
              <a:lvl3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3pPr>
              <a:lvl4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4pPr>
              <a:lvl5pPr marL="285750" indent="-285750" algn="l" defTabSz="457200" rtl="0" eaLnBrk="1" latinLnBrk="0" hangingPunct="1">
                <a:lnSpc>
                  <a:spcPct val="90000"/>
                </a:lnSpc>
                <a:spcBef>
                  <a:spcPct val="20000"/>
                </a:spcBef>
                <a:buFont typeface="Arial"/>
                <a:buChar char="•"/>
                <a:defRPr lang="en-US" sz="1600" kern="1200" dirty="0">
                  <a:solidFill>
                    <a:srgbClr val="052275"/>
                  </a:solidFill>
                  <a:latin typeface="DIN Next LT Pro Light"/>
                  <a:ea typeface="+mn-ea"/>
                  <a:cs typeface="DIN Next LT Pro Ligh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pt-BR" sz="1600" dirty="0">
                  <a:solidFill>
                    <a:srgbClr val="084AA3"/>
                  </a:solidFill>
                  <a:latin typeface="+mj-lt"/>
                </a:rPr>
                <a:t>Realização de auditorias eficazes e eficientes </a:t>
              </a:r>
            </a:p>
          </p:txBody>
        </p:sp>
        <p:sp>
          <p:nvSpPr>
            <p:cNvPr id="36" name="Content Placeholder 10"/>
            <p:cNvSpPr txBox="1">
              <a:spLocks/>
            </p:cNvSpPr>
            <p:nvPr/>
          </p:nvSpPr>
          <p:spPr>
            <a:xfrm>
              <a:off x="5412558" y="2331920"/>
              <a:ext cx="1868001" cy="1001727"/>
            </a:xfrm>
            <a:prstGeom prst="rect">
              <a:avLst/>
            </a:prstGeom>
          </p:spPr>
          <p:txBody>
            <a:bodyPr vert="horz" lIns="91440" tIns="45720" rIns="91440" bIns="45720" rtlCol="0" anchor="b">
              <a:noAutofit/>
            </a:bodyPr>
            <a:lstStyle>
              <a:lvl1pPr marL="0" indent="0" algn="l" defTabSz="457200" rtl="0" eaLnBrk="1" latinLnBrk="0" hangingPunct="1">
                <a:spcBef>
                  <a:spcPct val="20000"/>
                </a:spcBef>
                <a:buFont typeface="Arial"/>
                <a:buNone/>
                <a:defRPr lang="en-US" sz="1800" kern="1200" dirty="0" smtClean="0">
                  <a:solidFill>
                    <a:srgbClr val="052275"/>
                  </a:solidFill>
                  <a:latin typeface="DIN Next LT Pro"/>
                  <a:ea typeface="+mn-ea"/>
                  <a:cs typeface="DIN Next LT Pro"/>
                </a:defRPr>
              </a:lvl1pPr>
              <a:lvl2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2pPr>
              <a:lvl3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3pPr>
              <a:lvl4pPr marL="285750" indent="-285750" algn="l" defTabSz="457200" rtl="0" eaLnBrk="1" latinLnBrk="0" hangingPunct="1">
                <a:lnSpc>
                  <a:spcPct val="90000"/>
                </a:lnSpc>
                <a:spcBef>
                  <a:spcPct val="20000"/>
                </a:spcBef>
                <a:buFont typeface="Arial"/>
                <a:buChar char="•"/>
                <a:defRPr lang="en-US" sz="1600" kern="1200" dirty="0" smtClean="0">
                  <a:solidFill>
                    <a:srgbClr val="052275"/>
                  </a:solidFill>
                  <a:latin typeface="DIN Next LT Pro Light"/>
                  <a:ea typeface="+mn-ea"/>
                  <a:cs typeface="DIN Next LT Pro Light"/>
                </a:defRPr>
              </a:lvl4pPr>
              <a:lvl5pPr marL="285750" indent="-285750" algn="l" defTabSz="457200" rtl="0" eaLnBrk="1" latinLnBrk="0" hangingPunct="1">
                <a:lnSpc>
                  <a:spcPct val="90000"/>
                </a:lnSpc>
                <a:spcBef>
                  <a:spcPct val="20000"/>
                </a:spcBef>
                <a:buFont typeface="Arial"/>
                <a:buChar char="•"/>
                <a:defRPr lang="en-US" sz="1600" kern="1200" dirty="0">
                  <a:solidFill>
                    <a:srgbClr val="052275"/>
                  </a:solidFill>
                  <a:latin typeface="DIN Next LT Pro Light"/>
                  <a:ea typeface="+mn-ea"/>
                  <a:cs typeface="DIN Next LT Pro Ligh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pt-BR" sz="1600" dirty="0">
                  <a:solidFill>
                    <a:srgbClr val="084AA3"/>
                  </a:solidFill>
                  <a:latin typeface="+mj-lt"/>
                </a:rPr>
                <a:t>Padrões claros/ ferramentas robustas </a:t>
              </a:r>
            </a:p>
          </p:txBody>
        </p:sp>
      </p:grpSp>
      <p:sp>
        <p:nvSpPr>
          <p:cNvPr id="2" name="Title 1"/>
          <p:cNvSpPr>
            <a:spLocks noGrp="1"/>
          </p:cNvSpPr>
          <p:nvPr>
            <p:ph type="title"/>
          </p:nvPr>
        </p:nvSpPr>
        <p:spPr/>
        <p:txBody>
          <a:bodyPr/>
          <a:lstStyle/>
          <a:p>
            <a:r>
              <a:rPr lang="pt-BR" dirty="0">
                <a:solidFill>
                  <a:srgbClr val="44546A"/>
                </a:solidFill>
              </a:rPr>
              <a:t>Tornando o valor real na visão dos profissionais de Auditoria Interna</a:t>
            </a:r>
            <a:endParaRPr lang="pt-BR" dirty="0"/>
          </a:p>
        </p:txBody>
      </p:sp>
    </p:spTree>
    <p:extLst>
      <p:ext uri="{BB962C8B-B14F-4D97-AF65-F5344CB8AC3E}">
        <p14:creationId xmlns:p14="http://schemas.microsoft.com/office/powerpoint/2010/main" val="3702376703"/>
      </p:ext>
    </p:extLst>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scritório">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549</TotalTime>
  <Words>1997</Words>
  <Application>Microsoft Office PowerPoint</Application>
  <PresentationFormat>Widescreen</PresentationFormat>
  <Paragraphs>297</Paragraphs>
  <Slides>25</Slides>
  <Notes>25</Notes>
  <HiddenSlides>0</HiddenSlides>
  <MMClips>0</MMClips>
  <ScaleCrop>false</ScaleCrop>
  <HeadingPairs>
    <vt:vector size="6" baseType="variant">
      <vt:variant>
        <vt:lpstr>Fontes usadas</vt:lpstr>
      </vt:variant>
      <vt:variant>
        <vt:i4>9</vt:i4>
      </vt:variant>
      <vt:variant>
        <vt:lpstr>Tema</vt:lpstr>
      </vt:variant>
      <vt:variant>
        <vt:i4>1</vt:i4>
      </vt:variant>
      <vt:variant>
        <vt:lpstr>Títulos de slides</vt:lpstr>
      </vt:variant>
      <vt:variant>
        <vt:i4>25</vt:i4>
      </vt:variant>
    </vt:vector>
  </HeadingPairs>
  <TitlesOfParts>
    <vt:vector size="35" baseType="lpstr">
      <vt:lpstr>Arial</vt:lpstr>
      <vt:lpstr>Calibri</vt:lpstr>
      <vt:lpstr>Calibri Light</vt:lpstr>
      <vt:lpstr>DIN Next LT Pro</vt:lpstr>
      <vt:lpstr>KPMG App Extralight</vt:lpstr>
      <vt:lpstr>Times New Roman</vt:lpstr>
      <vt:lpstr>Univers 47 CondensedLight</vt:lpstr>
      <vt:lpstr>Univers 55</vt:lpstr>
      <vt:lpstr>Univers for KPMG Light</vt:lpstr>
      <vt:lpstr>Tema do Office</vt:lpstr>
      <vt:lpstr>Apresentação do PowerPoint</vt:lpstr>
      <vt:lpstr>Conteúdo</vt:lpstr>
      <vt:lpstr>A Auditoria Interna</vt:lpstr>
      <vt:lpstr>A busca do valor da Auditoria Interna</vt:lpstr>
      <vt:lpstr>A busca do valor da Auditoria Interna</vt:lpstr>
      <vt:lpstr>Pesquisa KPMG – Auditoria Interna</vt:lpstr>
      <vt:lpstr>Pesquisa KPMG/Forbes – CFO / Comitê de Auditoria</vt:lpstr>
      <vt:lpstr>Tornando o valor real</vt:lpstr>
      <vt:lpstr>Tornando o valor real na visão dos profissionais de Auditoria Interna</vt:lpstr>
      <vt:lpstr>Tornando o valor real na visão dos CFOs / Comitê de Auditoria</vt:lpstr>
      <vt:lpstr>A Auditoria Interna é mais bem descrita como uma área "Estratégica" ou de "Suporte" na sua organização?</vt:lpstr>
      <vt:lpstr>Uma Auditoria Interna Perspicaz e Valiosa</vt:lpstr>
      <vt:lpstr>As principais habilidades na visão dos profissionais de Auditoria Interna</vt:lpstr>
      <vt:lpstr>As principais habilidades na visão dos CFOs / Comitê de Auditoria</vt:lpstr>
      <vt:lpstr>Como a AI deve evoluir na visão dos profissionais de Auditoria Interna</vt:lpstr>
      <vt:lpstr>Como a AI deve evoluir na visão dos CFOs / Comitê de Auditoria</vt:lpstr>
      <vt:lpstr>Principais implicações</vt:lpstr>
      <vt:lpstr>Considerações para  Auditoria Interna</vt:lpstr>
      <vt:lpstr>Top 10 considerações</vt:lpstr>
      <vt:lpstr>Os desafios no combate à Fraude</vt:lpstr>
      <vt:lpstr>Perfil do Fraudador</vt:lpstr>
      <vt:lpstr>Fatores que contribuem para fraudes</vt:lpstr>
      <vt:lpstr>Como a fraude é detectada</vt:lpstr>
      <vt:lpstr>Implicações para a Auditoria Interna</vt:lpstr>
      <vt:lpstr>Obrigado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davidson</dc:creator>
  <cp:lastModifiedBy>André Ribeiro Winter</cp:lastModifiedBy>
  <cp:revision>49</cp:revision>
  <cp:lastPrinted>2017-11-16T21:05:24Z</cp:lastPrinted>
  <dcterms:created xsi:type="dcterms:W3CDTF">2017-11-13T17:19:20Z</dcterms:created>
  <dcterms:modified xsi:type="dcterms:W3CDTF">2017-11-17T09:56:54Z</dcterms:modified>
</cp:coreProperties>
</file>